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8" r:id="rId10"/>
    <p:sldId id="267" r:id="rId11"/>
    <p:sldId id="269" r:id="rId12"/>
    <p:sldId id="264" r:id="rId13"/>
    <p:sldId id="265" r:id="rId14"/>
    <p:sldId id="266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7015" autoAdjust="0"/>
  </p:normalViewPr>
  <p:slideViewPr>
    <p:cSldViewPr snapToGrid="0">
      <p:cViewPr varScale="1">
        <p:scale>
          <a:sx n="58" d="100"/>
          <a:sy n="58" d="100"/>
        </p:scale>
        <p:origin x="988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45F279-9351-4308-BE2A-134081FB4708}" type="datetimeFigureOut">
              <a:rPr lang="es-MX" smtClean="0"/>
              <a:t>07/08/2020</a:t>
            </a:fld>
            <a:endParaRPr lang="es-MX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B2E5B3-DB11-4459-BF04-4120504ED6F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753421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127E62-3A0D-4197-9E77-32C12F29A0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F98CC9C-31B6-4695-9A42-27C0AACE19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C5ACE27-F862-4CFA-BB9F-CA7789BFD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F49DE-9520-46F0-86EE-DC40E5058AD4}" type="datetime1">
              <a:rPr lang="es-MX" smtClean="0"/>
              <a:t>07/08/2020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4CA2095-F5D9-4C2D-BFC9-6171245CCA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9DF7619-CBCF-4E9B-8B95-2603F58A4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F36C4-25FB-4520-B1BB-5AECC19F1EB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979308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BAAAF0-3E8E-49B9-9D3B-D7B8111A8E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41DB02F-5D36-4951-8BD0-84B263495E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FE7C1C9-BDD6-4979-AFE4-1AD5F211CD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234E4E-A113-44F9-83D0-E604AB0765F8}" type="datetime1">
              <a:rPr lang="es-MX" smtClean="0"/>
              <a:t>07/08/2020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2B66BD3-AF91-42D8-828A-00F9C39A4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2D144FE-3DED-4FE4-8240-0AF964962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F36C4-25FB-4520-B1BB-5AECC19F1EB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734792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261E98B-A768-4E5B-880E-552B3B9909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FB31578D-0CA8-44F1-A9DF-7FED245F73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DB0C022-4D4D-4518-8227-46CA6C82E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4397B-470C-446C-AA44-88C13C50ED44}" type="datetime1">
              <a:rPr lang="es-MX" smtClean="0"/>
              <a:t>07/08/2020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68562FA-D8E3-448F-9287-E7456EE98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14D8373-99C0-48C7-8ADE-255018031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F36C4-25FB-4520-B1BB-5AECC19F1EB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358755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A0BA63-9E08-4A1C-A12E-CE82903181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46C1923-A904-4965-9973-0C93A4F347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249CE31-4783-4612-B826-F381BF18D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0D971-A0B4-4C2C-9383-6AB885CB448A}" type="datetime1">
              <a:rPr lang="es-MX" smtClean="0"/>
              <a:t>07/08/2020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AF623D0-4CAC-488C-BC68-44AEC772D7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AF0181E-9F89-4E01-9218-78E47740AE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F36C4-25FB-4520-B1BB-5AECC19F1EB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970474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FC217C-FF6E-4AE5-87D0-B71514155F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F4FBB1B-0653-4587-930D-2AAAAFB783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2279487-85FD-4950-AEE3-8376CD89AF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34614-8247-4C39-806D-D2AC619D3EDC}" type="datetime1">
              <a:rPr lang="es-MX" smtClean="0"/>
              <a:t>07/08/2020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8BBA437-1F51-468C-9A57-91A6EAFD03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F2192F5-D025-47BE-8D68-7935CF06C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F36C4-25FB-4520-B1BB-5AECC19F1EB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915164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2D99B6-012F-412A-90E2-2262C49AF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A6AD87A-7D37-4A6E-8957-46A0DBC86F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560DBA8-1812-46F4-B640-DE674517D5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1301B46-783D-465C-A49F-FCA78B2BC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7E36F-9B22-4935-A567-C8AEE942B56C}" type="datetime1">
              <a:rPr lang="es-MX" smtClean="0"/>
              <a:t>07/08/2020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73E684F-C24D-4A07-A002-4824D4B6E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BF6006B-D854-43DA-BFF4-CCAD853968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F36C4-25FB-4520-B1BB-5AECC19F1EB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994359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9B6F4F-64CB-4C74-AA24-D1F7F06D6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603D6DF-D748-42B2-94A8-76E07AB0F0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19DA572-018D-4D03-8BBA-69BF8E1D66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745B992F-E78D-4F74-998F-6525B0F834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3D6BDB3-1C64-4498-8919-DE6DE27105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E1783FF5-6137-4D53-86B2-1D2662B52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C9E5E-B602-46CA-93C0-D7F93BD6E7BC}" type="datetime1">
              <a:rPr lang="es-MX" smtClean="0"/>
              <a:t>07/08/2020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D806E6C0-23DC-4BB1-83ED-23A4E84CB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CEE72454-F0E3-47AB-A8C8-A693484A83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F36C4-25FB-4520-B1BB-5AECC19F1EB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709964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19B3E4-7DA9-4AC4-B3B9-C5BA57C9E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F71FE290-72CE-43C8-8004-1FE7312FF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08D36-DE57-4C82-892D-5B995B008AFE}" type="datetime1">
              <a:rPr lang="es-MX" smtClean="0"/>
              <a:t>07/08/2020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04B3509D-B252-4A1E-A216-EAB52534C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9ECD0EA-5344-4AD0-9C38-F132A49CC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F36C4-25FB-4520-B1BB-5AECC19F1EB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657851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E9A064A7-E095-4B57-BB79-4F9425B20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CDBBD-DA22-492D-A85C-BC3269E7EADE}" type="datetime1">
              <a:rPr lang="es-MX" smtClean="0"/>
              <a:t>07/08/2020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1F440958-8DBC-462E-8A2E-473AF52DBA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5DB354B-8A2D-404A-9607-BB56F9B32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F36C4-25FB-4520-B1BB-5AECC19F1EB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283402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8E913C-632A-46E7-A8F5-6F680CD6C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0CDA9BA-4950-468D-998E-94DC031B53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C1A6222-A069-460D-A6DD-3066607409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5400B4D-BE1A-4136-87A8-3B430B14A3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04FE3-1349-4464-88A9-0FD56A9D7183}" type="datetime1">
              <a:rPr lang="es-MX" smtClean="0"/>
              <a:t>07/08/2020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45B6DA3-DD7D-4E9A-ACB8-BED7B3B6C7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4DB34A6-6D6D-418F-9746-63AC3FF81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F36C4-25FB-4520-B1BB-5AECC19F1EB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410476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8D36B6-0D3D-4BBC-80ED-D0F1DEC7AC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84B87044-8E6B-4412-856E-D11283F552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620EB8A-F80D-4176-A18F-E783EA9B16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48ABBF2-2FE6-494F-BE52-95E7297924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4006B-27F3-4010-B21B-312D3351B5DE}" type="datetime1">
              <a:rPr lang="es-MX" smtClean="0"/>
              <a:t>07/08/2020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1E1094A-76F8-4B32-B1DF-C03D932D4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919CBCD-5870-4390-B361-55BBC5AF7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F36C4-25FB-4520-B1BB-5AECC19F1EB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84179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B19CB3EA-63D0-4B91-B93A-9ECEE8103E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6DAF662-39D2-4EF5-9CA8-3A3920502C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B00C5B1-CED2-4FEC-A3DC-C0DB49D65E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58FEB4-1990-43EF-80F0-27783A458061}" type="datetime1">
              <a:rPr lang="es-MX" smtClean="0"/>
              <a:t>07/08/2020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523FC77-3DBD-4268-BD28-20889CB70E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79F456A-DF76-4B2B-8363-A48DCD7EA5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CF36C4-25FB-4520-B1BB-5AECC19F1EB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164827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31.png"/><Relationship Id="rId7" Type="http://schemas.openxmlformats.org/officeDocument/2006/relationships/image" Target="../media/image35.png"/><Relationship Id="rId12" Type="http://schemas.openxmlformats.org/officeDocument/2006/relationships/image" Target="../media/image40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png"/><Relationship Id="rId11" Type="http://schemas.openxmlformats.org/officeDocument/2006/relationships/image" Target="../media/image39.png"/><Relationship Id="rId5" Type="http://schemas.openxmlformats.org/officeDocument/2006/relationships/image" Target="../media/image33.png"/><Relationship Id="rId10" Type="http://schemas.openxmlformats.org/officeDocument/2006/relationships/image" Target="../media/image38.png"/><Relationship Id="rId4" Type="http://schemas.openxmlformats.org/officeDocument/2006/relationships/image" Target="../media/image32.png"/><Relationship Id="rId9" Type="http://schemas.openxmlformats.org/officeDocument/2006/relationships/image" Target="../media/image37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31.png"/><Relationship Id="rId7" Type="http://schemas.openxmlformats.org/officeDocument/2006/relationships/image" Target="../media/image35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png"/><Relationship Id="rId11" Type="http://schemas.openxmlformats.org/officeDocument/2006/relationships/image" Target="../media/image39.png"/><Relationship Id="rId5" Type="http://schemas.openxmlformats.org/officeDocument/2006/relationships/image" Target="../media/image33.png"/><Relationship Id="rId10" Type="http://schemas.openxmlformats.org/officeDocument/2006/relationships/image" Target="../media/image38.png"/><Relationship Id="rId4" Type="http://schemas.openxmlformats.org/officeDocument/2006/relationships/image" Target="../media/image32.png"/><Relationship Id="rId9" Type="http://schemas.openxmlformats.org/officeDocument/2006/relationships/image" Target="../media/image37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microsoft.com/office/2007/relationships/media" Target="../media/media2.mp4"/><Relationship Id="rId7" Type="http://schemas.openxmlformats.org/officeDocument/2006/relationships/image" Target="../media/image4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1.png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2.mp4"/><Relationship Id="rId9" Type="http://schemas.openxmlformats.org/officeDocument/2006/relationships/image" Target="../media/image44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png"/><Relationship Id="rId3" Type="http://schemas.microsoft.com/office/2007/relationships/media" Target="../media/media4.mp4"/><Relationship Id="rId7" Type="http://schemas.openxmlformats.org/officeDocument/2006/relationships/image" Target="../media/image46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45.png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4.mp4"/><Relationship Id="rId9" Type="http://schemas.openxmlformats.org/officeDocument/2006/relationships/image" Target="../media/image4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s-25dEcY-WU" TargetMode="External"/><Relationship Id="rId2" Type="http://schemas.openxmlformats.org/officeDocument/2006/relationships/hyperlink" Target="https://www.clues-project.org/cms/images-and-movies/gas/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youtube.com/watch?v=YbdwTwB8jtc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eativecommons.org/licenses/by-sa/3.0/" TargetMode="External"/><Relationship Id="rId4" Type="http://schemas.openxmlformats.org/officeDocument/2006/relationships/hyperlink" Target="https://en.wikipedia.org/wiki/Super_Sport_(Chevrolet)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n 13">
            <a:extLst>
              <a:ext uri="{FF2B5EF4-FFF2-40B4-BE49-F238E27FC236}">
                <a16:creationId xmlns:a16="http://schemas.microsoft.com/office/drawing/2014/main" id="{8BA515F7-823E-43EB-A078-2AC9234679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ass/>
                    </a14:imgEffect>
                    <a14:imgEffect>
                      <a14:colorTemperature colorTemp="7561"/>
                    </a14:imgEffect>
                    <a14:imgEffect>
                      <a14:saturation sat="138000"/>
                    </a14:imgEffect>
                    <a14:imgEffect>
                      <a14:brightnessContrast bright="-47000" contras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6A37C57B-051B-4786-8DDF-3F0004244E96}"/>
              </a:ext>
            </a:extLst>
          </p:cNvPr>
          <p:cNvSpPr/>
          <p:nvPr/>
        </p:nvSpPr>
        <p:spPr>
          <a:xfrm>
            <a:off x="1910238" y="1105287"/>
            <a:ext cx="8371523" cy="46474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8000" b="1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Turbulencia en SPH</a:t>
            </a:r>
          </a:p>
          <a:p>
            <a:pPr algn="ctr"/>
            <a:endParaRPr lang="es-ES" sz="5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s-ES" sz="3600" b="1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Daniel Estrada Acevedo</a:t>
            </a:r>
          </a:p>
          <a:p>
            <a:pPr algn="ctr"/>
            <a:endParaRPr lang="es-ES" sz="54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s-ES" sz="2400" b="1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Universidad de Antioquia - Instituto de Física </a:t>
            </a:r>
          </a:p>
          <a:p>
            <a:pPr algn="ctr"/>
            <a:r>
              <a:rPr lang="es-ES" sz="2400" b="1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s-ES" sz="2000" b="1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Mecánica de medios continuos</a:t>
            </a:r>
          </a:p>
          <a:p>
            <a:pPr algn="ctr"/>
            <a:r>
              <a:rPr lang="es-ES" sz="2400" b="1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20</a:t>
            </a:r>
            <a:r>
              <a:rPr lang="es-ES" sz="24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20</a:t>
            </a:r>
            <a:endParaRPr lang="es-ES" sz="2400" b="1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670789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o 1">
            <a:extLst>
              <a:ext uri="{FF2B5EF4-FFF2-40B4-BE49-F238E27FC236}">
                <a16:creationId xmlns:a16="http://schemas.microsoft.com/office/drawing/2014/main" id="{8A1F6BCE-1B09-421B-A1B5-BD7334DB583C}"/>
              </a:ext>
            </a:extLst>
          </p:cNvPr>
          <p:cNvGrpSpPr/>
          <p:nvPr/>
        </p:nvGrpSpPr>
        <p:grpSpPr>
          <a:xfrm>
            <a:off x="339695" y="235301"/>
            <a:ext cx="2745028" cy="1002305"/>
            <a:chOff x="339695" y="235301"/>
            <a:chExt cx="7974743" cy="1002305"/>
          </a:xfrm>
        </p:grpSpPr>
        <p:grpSp>
          <p:nvGrpSpPr>
            <p:cNvPr id="3" name="Grupo 2">
              <a:extLst>
                <a:ext uri="{FF2B5EF4-FFF2-40B4-BE49-F238E27FC236}">
                  <a16:creationId xmlns:a16="http://schemas.microsoft.com/office/drawing/2014/main" id="{E17DEB03-FCE9-4A14-A2E3-67FFFCBE6D86}"/>
                </a:ext>
              </a:extLst>
            </p:cNvPr>
            <p:cNvGrpSpPr/>
            <p:nvPr/>
          </p:nvGrpSpPr>
          <p:grpSpPr>
            <a:xfrm>
              <a:off x="339695" y="235301"/>
              <a:ext cx="7974743" cy="1002305"/>
              <a:chOff x="339695" y="235301"/>
              <a:chExt cx="7974743" cy="1002305"/>
            </a:xfrm>
          </p:grpSpPr>
          <p:sp>
            <p:nvSpPr>
              <p:cNvPr id="5" name="Rectángulo 4">
                <a:extLst>
                  <a:ext uri="{FF2B5EF4-FFF2-40B4-BE49-F238E27FC236}">
                    <a16:creationId xmlns:a16="http://schemas.microsoft.com/office/drawing/2014/main" id="{2DE18561-370A-4C1C-A73A-031A7C844A31}"/>
                  </a:ext>
                </a:extLst>
              </p:cNvPr>
              <p:cNvSpPr/>
              <p:nvPr/>
            </p:nvSpPr>
            <p:spPr>
              <a:xfrm>
                <a:off x="339695" y="235301"/>
                <a:ext cx="4916129" cy="81050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 dirty="0"/>
              </a:p>
            </p:txBody>
          </p:sp>
          <p:sp>
            <p:nvSpPr>
              <p:cNvPr id="6" name="Rectángulo: esquinas redondeadas 5">
                <a:extLst>
                  <a:ext uri="{FF2B5EF4-FFF2-40B4-BE49-F238E27FC236}">
                    <a16:creationId xmlns:a16="http://schemas.microsoft.com/office/drawing/2014/main" id="{EDE2CB46-4F5D-4735-B689-4E9DA6AE1524}"/>
                  </a:ext>
                </a:extLst>
              </p:cNvPr>
              <p:cNvSpPr/>
              <p:nvPr/>
            </p:nvSpPr>
            <p:spPr>
              <a:xfrm>
                <a:off x="501445" y="373626"/>
                <a:ext cx="7812993" cy="863980"/>
              </a:xfrm>
              <a:prstGeom prst="round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sp>
          <p:nvSpPr>
            <p:cNvPr id="4" name="Rectángulo 3">
              <a:extLst>
                <a:ext uri="{FF2B5EF4-FFF2-40B4-BE49-F238E27FC236}">
                  <a16:creationId xmlns:a16="http://schemas.microsoft.com/office/drawing/2014/main" id="{87D8CD9B-3D8D-4644-AC55-17A282D9DBE0}"/>
                </a:ext>
              </a:extLst>
            </p:cNvPr>
            <p:cNvSpPr/>
            <p:nvPr/>
          </p:nvSpPr>
          <p:spPr>
            <a:xfrm>
              <a:off x="595334" y="472707"/>
              <a:ext cx="2447208" cy="707886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r>
                <a:rPr lang="es-MX" sz="40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Resultados</a:t>
              </a:r>
              <a:endParaRPr lang="es-ES" sz="4000" b="0" i="1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14" name="CuadroTexto 13">
                <a:extLst>
                  <a:ext uri="{FF2B5EF4-FFF2-40B4-BE49-F238E27FC236}">
                    <a16:creationId xmlns:a16="http://schemas.microsoft.com/office/drawing/2014/main" id="{0968048A-2B8D-4F64-B357-1EA24F8E83A7}"/>
                  </a:ext>
                </a:extLst>
              </p:cNvPr>
              <p:cNvSpPr txBox="1"/>
              <p:nvPr/>
            </p:nvSpPr>
            <p:spPr>
              <a:xfrm>
                <a:off x="9107279" y="748327"/>
                <a:ext cx="1677447" cy="8645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MX" sz="2800" b="0" i="1" smtClean="0"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es-MX" sz="2800" b="0" i="1" smtClean="0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es-MX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MX" sz="2800" b="0" i="1" smtClean="0">
                              <a:latin typeface="Cambria Math" panose="02040503050406030204" pitchFamily="18" charset="0"/>
                            </a:rPr>
                            <m:t>8</m:t>
                          </m:r>
                          <m:sSup>
                            <m:sSupPr>
                              <m:ctrlPr>
                                <a:rPr lang="es-MX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s-MX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</m:e>
                            <m:sup>
                              <m:r>
                                <a:rPr lang="es-MX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s-MX" sz="2800" b="0" i="1" smtClean="0">
                              <a:latin typeface="Cambria Math" panose="02040503050406030204" pitchFamily="18" charset="0"/>
                            </a:rPr>
                            <m:t>𝑅𝑒</m:t>
                          </m:r>
                        </m:den>
                      </m:f>
                    </m:oMath>
                  </m:oMathPara>
                </a14:m>
                <a:endParaRPr lang="es-MX" sz="2800" dirty="0"/>
              </a:p>
            </p:txBody>
          </p:sp>
        </mc:Choice>
        <mc:Fallback>
          <p:sp>
            <p:nvSpPr>
              <p:cNvPr id="14" name="CuadroTexto 13">
                <a:extLst>
                  <a:ext uri="{FF2B5EF4-FFF2-40B4-BE49-F238E27FC236}">
                    <a16:creationId xmlns:a16="http://schemas.microsoft.com/office/drawing/2014/main" id="{0968048A-2B8D-4F64-B357-1EA24F8E83A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07279" y="748327"/>
                <a:ext cx="1677447" cy="86453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7" name="Grupo 16">
            <a:extLst>
              <a:ext uri="{FF2B5EF4-FFF2-40B4-BE49-F238E27FC236}">
                <a16:creationId xmlns:a16="http://schemas.microsoft.com/office/drawing/2014/main" id="{DE1AE41D-A941-4C8F-8B0E-CB34DD3AB1F1}"/>
              </a:ext>
            </a:extLst>
          </p:cNvPr>
          <p:cNvGrpSpPr/>
          <p:nvPr/>
        </p:nvGrpSpPr>
        <p:grpSpPr>
          <a:xfrm>
            <a:off x="859671" y="1495422"/>
            <a:ext cx="6729214" cy="2792237"/>
            <a:chOff x="859671" y="1495422"/>
            <a:chExt cx="6729214" cy="2792237"/>
          </a:xfrm>
        </p:grpSpPr>
        <mc:AlternateContent xmlns:mc="http://schemas.openxmlformats.org/markup-compatibility/2006">
          <mc:Choice xmlns:a14="http://schemas.microsoft.com/office/drawing/2010/main" Requires="a14">
            <p:sp>
              <p:nvSpPr>
                <p:cNvPr id="7" name="CuadroTexto 6">
                  <a:extLst>
                    <a:ext uri="{FF2B5EF4-FFF2-40B4-BE49-F238E27FC236}">
                      <a16:creationId xmlns:a16="http://schemas.microsoft.com/office/drawing/2014/main" id="{9D4E4E39-D39B-41A9-A0AD-29418A5CF5A6}"/>
                    </a:ext>
                  </a:extLst>
                </p:cNvPr>
                <p:cNvSpPr txBox="1"/>
                <p:nvPr/>
              </p:nvSpPr>
              <p:spPr>
                <a:xfrm>
                  <a:off x="1124295" y="2136827"/>
                  <a:ext cx="6464590" cy="97731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s-MX" sz="2800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  <m:d>
                          <m:dPr>
                            <m:ctrlPr>
                              <a:rPr lang="es-MX" sz="2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s-MX" sz="28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s-MX" sz="2800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s-MX" sz="28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s-MX" sz="2800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s-MX" sz="28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  <m:r>
                          <a:rPr lang="es-MX" sz="2800" b="0" i="1" smtClean="0">
                            <a:latin typeface="Cambria Math" panose="02040503050406030204" pitchFamily="18" charset="0"/>
                          </a:rPr>
                          <m:t>=−</m:t>
                        </m:r>
                        <m:sSub>
                          <m:sSubPr>
                            <m:ctrlPr>
                              <a:rPr lang="es-MX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MX" sz="2800" b="0" i="1" smtClean="0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es-MX" sz="2800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sSup>
                          <m:sSupPr>
                            <m:ctrlPr>
                              <a:rPr lang="es-MX" sz="28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s-MX" sz="2800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s-MX" sz="2800" b="0" i="1" smtClean="0">
                                <a:latin typeface="Cambria Math" panose="02040503050406030204" pitchFamily="18" charset="0"/>
                              </a:rPr>
                              <m:t>𝑏𝑡</m:t>
                            </m:r>
                          </m:sup>
                        </m:sSup>
                        <m:func>
                          <m:funcPr>
                            <m:ctrlPr>
                              <a:rPr lang="es-MX" sz="2800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s-MX" sz="2800" b="0" i="0" smtClean="0">
                                <a:latin typeface="Cambria Math" panose="02040503050406030204" pitchFamily="18" charset="0"/>
                              </a:rPr>
                              <m:t>cos</m:t>
                            </m:r>
                          </m:fName>
                          <m:e>
                            <m:d>
                              <m:dPr>
                                <m:ctrlPr>
                                  <a:rPr lang="es-MX" sz="28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lang="es-MX" sz="2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s-MX" sz="28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  <m:r>
                                      <a:rPr lang="es-MX" sz="2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𝜋</m:t>
                                    </m:r>
                                    <m:r>
                                      <a:rPr lang="es-MX" sz="2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𝑥</m:t>
                                    </m:r>
                                  </m:num>
                                  <m:den>
                                    <m:sSub>
                                      <m:sSubPr>
                                        <m:ctrlPr>
                                          <a:rPr lang="es-MX" sz="28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s-MX" sz="28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𝐿</m:t>
                                        </m:r>
                                      </m:e>
                                      <m:sub>
                                        <m:r>
                                          <a:rPr lang="es-MX" sz="28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𝑟𝑒𝑓</m:t>
                                        </m:r>
                                      </m:sub>
                                    </m:sSub>
                                  </m:den>
                                </m:f>
                              </m:e>
                            </m:d>
                          </m:e>
                        </m:func>
                        <m:r>
                          <m:rPr>
                            <m:sty m:val="p"/>
                          </m:rPr>
                          <a:rPr lang="es-MX" sz="28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sin</m:t>
                        </m:r>
                        <m:d>
                          <m:dPr>
                            <m:ctrlPr>
                              <a:rPr lang="es-MX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s-MX" sz="2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s-MX" sz="28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r>
                                  <a:rPr lang="es-MX" sz="2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𝜋</m:t>
                                </m:r>
                                <m:r>
                                  <a:rPr lang="es-MX" sz="2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</m:num>
                              <m:den>
                                <m:sSub>
                                  <m:sSubPr>
                                    <m:ctrlPr>
                                      <a:rPr lang="es-MX" sz="2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s-MX" sz="2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𝐿</m:t>
                                    </m:r>
                                  </m:e>
                                  <m:sub>
                                    <m:r>
                                      <a:rPr lang="es-MX" sz="2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𝑟𝑒𝑓</m:t>
                                    </m:r>
                                  </m:sub>
                                </m:sSub>
                              </m:den>
                            </m:f>
                          </m:e>
                        </m:d>
                      </m:oMath>
                    </m:oMathPara>
                  </a14:m>
                  <a:endParaRPr lang="es-MX" sz="2800" dirty="0"/>
                </a:p>
              </p:txBody>
            </p:sp>
          </mc:Choice>
          <mc:Fallback>
            <p:sp>
              <p:nvSpPr>
                <p:cNvPr id="7" name="CuadroTexto 6">
                  <a:extLst>
                    <a:ext uri="{FF2B5EF4-FFF2-40B4-BE49-F238E27FC236}">
                      <a16:creationId xmlns:a16="http://schemas.microsoft.com/office/drawing/2014/main" id="{9D4E4E39-D39B-41A9-A0AD-29418A5CF5A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24295" y="2136827"/>
                  <a:ext cx="6464590" cy="977319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s-MX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9" name="CuadroTexto 8">
                  <a:extLst>
                    <a:ext uri="{FF2B5EF4-FFF2-40B4-BE49-F238E27FC236}">
                      <a16:creationId xmlns:a16="http://schemas.microsoft.com/office/drawing/2014/main" id="{BE464F82-C76A-4599-8691-712F1714DBF2}"/>
                    </a:ext>
                  </a:extLst>
                </p:cNvPr>
                <p:cNvSpPr txBox="1"/>
                <p:nvPr/>
              </p:nvSpPr>
              <p:spPr>
                <a:xfrm>
                  <a:off x="1145755" y="3171159"/>
                  <a:ext cx="6076215" cy="97731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s-MX" sz="28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  <m:d>
                          <m:dPr>
                            <m:ctrlPr>
                              <a:rPr lang="es-MX" sz="2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s-MX" sz="28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s-MX" sz="2800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s-MX" sz="28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s-MX" sz="2800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s-MX" sz="28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  <m:r>
                          <a:rPr lang="es-MX" sz="28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es-MX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MX" sz="2800" b="0" i="1" smtClean="0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es-MX" sz="2800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sSup>
                          <m:sSupPr>
                            <m:ctrlPr>
                              <a:rPr lang="es-MX" sz="28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s-MX" sz="2800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s-MX" sz="2800" b="0" i="1" smtClean="0">
                                <a:latin typeface="Cambria Math" panose="02040503050406030204" pitchFamily="18" charset="0"/>
                              </a:rPr>
                              <m:t>𝑏𝑡</m:t>
                            </m:r>
                          </m:sup>
                        </m:sSup>
                        <m:func>
                          <m:funcPr>
                            <m:ctrlPr>
                              <a:rPr lang="es-MX" sz="2800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s-MX" sz="2800" b="0" i="0" smtClean="0">
                                <a:latin typeface="Cambria Math" panose="02040503050406030204" pitchFamily="18" charset="0"/>
                              </a:rPr>
                              <m:t>cos</m:t>
                            </m:r>
                          </m:fName>
                          <m:e>
                            <m:d>
                              <m:dPr>
                                <m:ctrlPr>
                                  <a:rPr lang="es-MX" sz="28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lang="es-MX" sz="2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s-MX" sz="28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  <m:r>
                                      <a:rPr lang="es-MX" sz="2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𝜋</m:t>
                                    </m:r>
                                    <m:r>
                                      <a:rPr lang="es-MX" sz="2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𝑦</m:t>
                                    </m:r>
                                  </m:num>
                                  <m:den>
                                    <m:sSub>
                                      <m:sSubPr>
                                        <m:ctrlPr>
                                          <a:rPr lang="es-MX" sz="28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s-MX" sz="28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𝐿</m:t>
                                        </m:r>
                                      </m:e>
                                      <m:sub>
                                        <m:r>
                                          <a:rPr lang="es-MX" sz="28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𝑟𝑒𝑓</m:t>
                                        </m:r>
                                      </m:sub>
                                    </m:sSub>
                                  </m:den>
                                </m:f>
                              </m:e>
                            </m:d>
                          </m:e>
                        </m:func>
                        <m:r>
                          <a:rPr lang="es-MX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𝑠𝑖𝑛</m:t>
                        </m:r>
                        <m:d>
                          <m:dPr>
                            <m:ctrlPr>
                              <a:rPr lang="es-MX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s-MX" sz="2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s-MX" sz="28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r>
                                  <a:rPr lang="es-MX" sz="2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𝜋</m:t>
                                </m:r>
                                <m:r>
                                  <a:rPr lang="es-MX" sz="2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</m:num>
                              <m:den>
                                <m:sSub>
                                  <m:sSubPr>
                                    <m:ctrlPr>
                                      <a:rPr lang="es-MX" sz="2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s-MX" sz="2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𝐿</m:t>
                                    </m:r>
                                  </m:e>
                                  <m:sub>
                                    <m:r>
                                      <a:rPr lang="es-MX" sz="2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𝑟𝑒𝑓</m:t>
                                    </m:r>
                                  </m:sub>
                                </m:sSub>
                              </m:den>
                            </m:f>
                          </m:e>
                        </m:d>
                      </m:oMath>
                    </m:oMathPara>
                  </a14:m>
                  <a:endParaRPr lang="es-MX" sz="2800" dirty="0"/>
                </a:p>
              </p:txBody>
            </p:sp>
          </mc:Choice>
          <mc:Fallback>
            <p:sp>
              <p:nvSpPr>
                <p:cNvPr id="9" name="CuadroTexto 8">
                  <a:extLst>
                    <a:ext uri="{FF2B5EF4-FFF2-40B4-BE49-F238E27FC236}">
                      <a16:creationId xmlns:a16="http://schemas.microsoft.com/office/drawing/2014/main" id="{BE464F82-C76A-4599-8691-712F1714DBF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45755" y="3171159"/>
                  <a:ext cx="6076215" cy="977319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s-MX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5" name="Rectángulo 14">
              <a:extLst>
                <a:ext uri="{FF2B5EF4-FFF2-40B4-BE49-F238E27FC236}">
                  <a16:creationId xmlns:a16="http://schemas.microsoft.com/office/drawing/2014/main" id="{65E1DC11-44DD-41D6-BB43-315D43077E86}"/>
                </a:ext>
              </a:extLst>
            </p:cNvPr>
            <p:cNvSpPr/>
            <p:nvPr/>
          </p:nvSpPr>
          <p:spPr>
            <a:xfrm>
              <a:off x="859671" y="1996151"/>
              <a:ext cx="6665205" cy="2291508"/>
            </a:xfrm>
            <a:prstGeom prst="rect">
              <a:avLst/>
            </a:prstGeom>
            <a:noFill/>
            <a:ln w="28575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6" name="CuadroTexto 15">
              <a:extLst>
                <a:ext uri="{FF2B5EF4-FFF2-40B4-BE49-F238E27FC236}">
                  <a16:creationId xmlns:a16="http://schemas.microsoft.com/office/drawing/2014/main" id="{253F6290-4CFC-4974-96A7-FA42EB4768E6}"/>
                </a:ext>
              </a:extLst>
            </p:cNvPr>
            <p:cNvSpPr txBox="1"/>
            <p:nvPr/>
          </p:nvSpPr>
          <p:spPr>
            <a:xfrm>
              <a:off x="1793347" y="1495422"/>
              <a:ext cx="479785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MX" sz="2400" b="1" dirty="0">
                  <a:solidFill>
                    <a:schemeClr val="accent6"/>
                  </a:solidFill>
                </a:rPr>
                <a:t>Flujo 2-dimensional de Taylor-Green</a:t>
              </a:r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19" name="CuadroTexto 18">
                <a:extLst>
                  <a:ext uri="{FF2B5EF4-FFF2-40B4-BE49-F238E27FC236}">
                    <a16:creationId xmlns:a16="http://schemas.microsoft.com/office/drawing/2014/main" id="{57ABA035-39AF-4630-B2DF-1ADF53A718A2}"/>
                  </a:ext>
                </a:extLst>
              </p:cNvPr>
              <p:cNvSpPr txBox="1"/>
              <p:nvPr/>
            </p:nvSpPr>
            <p:spPr>
              <a:xfrm>
                <a:off x="5693541" y="4520872"/>
                <a:ext cx="3987565" cy="69814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MX" sz="2000" b="0" i="1" smtClean="0">
                          <a:latin typeface="Cambria Math" panose="02040503050406030204" pitchFamily="18" charset="0"/>
                        </a:rPr>
                        <m:t>𝑢</m:t>
                      </m:r>
                      <m:d>
                        <m:dPr>
                          <m:ctrlPr>
                            <a:rPr lang="es-MX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MX" sz="2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s-MX" sz="20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s-MX" sz="20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s-MX" sz="2000" b="0" i="1" smtClean="0">
                          <a:latin typeface="Cambria Math" panose="02040503050406030204" pitchFamily="18" charset="0"/>
                        </a:rPr>
                        <m:t>=−</m:t>
                      </m:r>
                      <m:sSub>
                        <m:sSubPr>
                          <m:ctrlPr>
                            <a:rPr lang="es-MX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MX" sz="2000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s-MX" sz="20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func>
                        <m:funcPr>
                          <m:ctrlPr>
                            <a:rPr lang="es-MX" sz="20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s-MX" sz="2000" b="0" i="0" smtClean="0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s-MX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s-MX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s-MX" sz="20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a:rPr lang="es-MX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𝜋</m:t>
                                  </m:r>
                                  <m:r>
                                    <a:rPr lang="es-MX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num>
                                <m:den>
                                  <m:sSub>
                                    <m:sSubPr>
                                      <m:ctrlPr>
                                        <a:rPr lang="es-MX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s-MX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𝐿</m:t>
                                      </m:r>
                                    </m:e>
                                    <m:sub>
                                      <m:r>
                                        <a:rPr lang="es-MX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𝑟𝑒𝑓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d>
                        </m:e>
                      </m:func>
                      <m:r>
                        <a:rPr lang="es-MX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𝑠𝑖𝑛</m:t>
                      </m:r>
                      <m:d>
                        <m:dPr>
                          <m:ctrlPr>
                            <a:rPr lang="es-MX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s-MX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s-MX" sz="20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s-MX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  <m:r>
                                <a:rPr lang="es-MX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num>
                            <m:den>
                              <m:sSub>
                                <m:sSubPr>
                                  <m:ctrlPr>
                                    <a:rPr lang="es-MX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MX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𝐿</m:t>
                                  </m:r>
                                </m:e>
                                <m:sub>
                                  <m:r>
                                    <a:rPr lang="es-MX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𝑟𝑒𝑓</m:t>
                                  </m:r>
                                </m:sub>
                              </m:sSub>
                            </m:den>
                          </m:f>
                        </m:e>
                      </m:d>
                    </m:oMath>
                  </m:oMathPara>
                </a14:m>
                <a:endParaRPr lang="es-MX" sz="2000" dirty="0"/>
              </a:p>
            </p:txBody>
          </p:sp>
        </mc:Choice>
        <mc:Fallback>
          <p:sp>
            <p:nvSpPr>
              <p:cNvPr id="19" name="CuadroTexto 18">
                <a:extLst>
                  <a:ext uri="{FF2B5EF4-FFF2-40B4-BE49-F238E27FC236}">
                    <a16:creationId xmlns:a16="http://schemas.microsoft.com/office/drawing/2014/main" id="{57ABA035-39AF-4630-B2DF-1ADF53A718A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93541" y="4520872"/>
                <a:ext cx="3987565" cy="69814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1" name="CuadroTexto 20">
                <a:extLst>
                  <a:ext uri="{FF2B5EF4-FFF2-40B4-BE49-F238E27FC236}">
                    <a16:creationId xmlns:a16="http://schemas.microsoft.com/office/drawing/2014/main" id="{4EB4A6D3-EC17-4697-AF8D-315AF35D12E8}"/>
                  </a:ext>
                </a:extLst>
              </p:cNvPr>
              <p:cNvSpPr txBox="1"/>
              <p:nvPr/>
            </p:nvSpPr>
            <p:spPr>
              <a:xfrm>
                <a:off x="5693541" y="5276028"/>
                <a:ext cx="3788152" cy="69814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MX" sz="2000" b="0" i="1" smtClean="0">
                          <a:latin typeface="Cambria Math" panose="02040503050406030204" pitchFamily="18" charset="0"/>
                        </a:rPr>
                        <m:t>𝑣</m:t>
                      </m:r>
                      <m:d>
                        <m:dPr>
                          <m:ctrlPr>
                            <a:rPr lang="es-MX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MX" sz="2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s-MX" sz="20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s-MX" sz="20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s-MX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s-MX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MX" sz="2000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s-MX" sz="20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func>
                        <m:funcPr>
                          <m:ctrlPr>
                            <a:rPr lang="es-MX" sz="20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s-MX" sz="2000" b="0" i="0" smtClean="0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s-MX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s-MX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s-MX" sz="20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a:rPr lang="es-MX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𝜋</m:t>
                                  </m:r>
                                  <m:r>
                                    <a:rPr lang="es-MX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𝑦</m:t>
                                  </m:r>
                                </m:num>
                                <m:den>
                                  <m:sSub>
                                    <m:sSubPr>
                                      <m:ctrlPr>
                                        <a:rPr lang="es-MX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s-MX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𝐿</m:t>
                                      </m:r>
                                    </m:e>
                                    <m:sub>
                                      <m:r>
                                        <a:rPr lang="es-MX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𝑟𝑒𝑓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d>
                        </m:e>
                      </m:func>
                      <m:r>
                        <a:rPr lang="es-MX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𝑠𝑖𝑛</m:t>
                      </m:r>
                      <m:d>
                        <m:dPr>
                          <m:ctrlPr>
                            <a:rPr lang="es-MX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s-MX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s-MX" sz="20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s-MX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  <m:r>
                                <a:rPr lang="es-MX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num>
                            <m:den>
                              <m:sSub>
                                <m:sSubPr>
                                  <m:ctrlPr>
                                    <a:rPr lang="es-MX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MX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𝐿</m:t>
                                  </m:r>
                                </m:e>
                                <m:sub>
                                  <m:r>
                                    <a:rPr lang="es-MX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𝑟𝑒𝑓</m:t>
                                  </m:r>
                                </m:sub>
                              </m:sSub>
                            </m:den>
                          </m:f>
                        </m:e>
                      </m:d>
                    </m:oMath>
                  </m:oMathPara>
                </a14:m>
                <a:endParaRPr lang="es-MX" sz="2000" dirty="0"/>
              </a:p>
            </p:txBody>
          </p:sp>
        </mc:Choice>
        <mc:Fallback>
          <p:sp>
            <p:nvSpPr>
              <p:cNvPr id="21" name="CuadroTexto 20">
                <a:extLst>
                  <a:ext uri="{FF2B5EF4-FFF2-40B4-BE49-F238E27FC236}">
                    <a16:creationId xmlns:a16="http://schemas.microsoft.com/office/drawing/2014/main" id="{4EB4A6D3-EC17-4697-AF8D-315AF35D12E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93541" y="5276028"/>
                <a:ext cx="3788152" cy="69814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Rectángulo 21">
            <a:extLst>
              <a:ext uri="{FF2B5EF4-FFF2-40B4-BE49-F238E27FC236}">
                <a16:creationId xmlns:a16="http://schemas.microsoft.com/office/drawing/2014/main" id="{F4FB78CA-ABFF-47A1-AE43-5344F1EB752F}"/>
              </a:ext>
            </a:extLst>
          </p:cNvPr>
          <p:cNvSpPr/>
          <p:nvPr/>
        </p:nvSpPr>
        <p:spPr>
          <a:xfrm>
            <a:off x="5266063" y="4428335"/>
            <a:ext cx="6158429" cy="222585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3" name="Flecha: doblada 22">
            <a:extLst>
              <a:ext uri="{FF2B5EF4-FFF2-40B4-BE49-F238E27FC236}">
                <a16:creationId xmlns:a16="http://schemas.microsoft.com/office/drawing/2014/main" id="{50D1D73D-8445-43DE-8542-A54BC7820BCF}"/>
              </a:ext>
            </a:extLst>
          </p:cNvPr>
          <p:cNvSpPr/>
          <p:nvPr/>
        </p:nvSpPr>
        <p:spPr>
          <a:xfrm rot="10800000" flipH="1">
            <a:off x="2603832" y="4148478"/>
            <a:ext cx="1817783" cy="1608462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46490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5" name="CuadroTexto 24">
                <a:extLst>
                  <a:ext uri="{FF2B5EF4-FFF2-40B4-BE49-F238E27FC236}">
                    <a16:creationId xmlns:a16="http://schemas.microsoft.com/office/drawing/2014/main" id="{E372322B-C5B5-4F22-8D74-6674052B4B96}"/>
                  </a:ext>
                </a:extLst>
              </p:cNvPr>
              <p:cNvSpPr txBox="1"/>
              <p:nvPr/>
            </p:nvSpPr>
            <p:spPr>
              <a:xfrm>
                <a:off x="2690611" y="5904817"/>
                <a:ext cx="1786130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MX" sz="2800" b="0" i="1" smtClean="0"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es-MX" sz="2800" b="0" i="1" smtClean="0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s-MX" sz="2800" b="0" i="1" smtClean="0">
                          <a:latin typeface="Cambria Math" panose="02040503050406030204" pitchFamily="18" charset="0"/>
                        </a:rPr>
                        <m:t>𝐼</m:t>
                      </m:r>
                      <m:r>
                        <a:rPr lang="es-MX" sz="2800" b="0" i="1" smtClean="0">
                          <a:latin typeface="Cambria Math" panose="02040503050406030204" pitchFamily="18" charset="0"/>
                        </a:rPr>
                        <m:t> (</m:t>
                      </m:r>
                      <m:r>
                        <a:rPr lang="es-MX" sz="2800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s-MX" sz="2800" b="0" i="1" smtClean="0">
                          <a:latin typeface="Cambria Math" panose="02040503050406030204" pitchFamily="18" charset="0"/>
                        </a:rPr>
                        <m:t>=0)</m:t>
                      </m:r>
                    </m:oMath>
                  </m:oMathPara>
                </a14:m>
                <a:endParaRPr lang="es-MX" sz="2800" dirty="0"/>
              </a:p>
            </p:txBody>
          </p:sp>
        </mc:Choice>
        <mc:Fallback>
          <p:sp>
            <p:nvSpPr>
              <p:cNvPr id="25" name="CuadroTexto 24">
                <a:extLst>
                  <a:ext uri="{FF2B5EF4-FFF2-40B4-BE49-F238E27FC236}">
                    <a16:creationId xmlns:a16="http://schemas.microsoft.com/office/drawing/2014/main" id="{E372322B-C5B5-4F22-8D74-6674052B4B9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90611" y="5904817"/>
                <a:ext cx="1786130" cy="430887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7" name="CuadroTexto 26">
                <a:extLst>
                  <a:ext uri="{FF2B5EF4-FFF2-40B4-BE49-F238E27FC236}">
                    <a16:creationId xmlns:a16="http://schemas.microsoft.com/office/drawing/2014/main" id="{51843516-77D1-40FB-93BF-8793D9F727D3}"/>
                  </a:ext>
                </a:extLst>
              </p:cNvPr>
              <p:cNvSpPr txBox="1"/>
              <p:nvPr/>
            </p:nvSpPr>
            <p:spPr>
              <a:xfrm>
                <a:off x="9239077" y="2478754"/>
                <a:ext cx="1413849" cy="80656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MX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MX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s-MX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𝑟𝑒𝑓</m:t>
                          </m:r>
                        </m:sub>
                      </m:sSub>
                      <m:r>
                        <a:rPr lang="es-MX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s-MX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MX" sz="2800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num>
                        <m:den>
                          <m:r>
                            <a:rPr lang="es-MX" sz="28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</m:oMath>
                  </m:oMathPara>
                </a14:m>
                <a:endParaRPr lang="es-MX" sz="2800" dirty="0"/>
              </a:p>
            </p:txBody>
          </p:sp>
        </mc:Choice>
        <mc:Fallback>
          <p:sp>
            <p:nvSpPr>
              <p:cNvPr id="27" name="CuadroTexto 26">
                <a:extLst>
                  <a:ext uri="{FF2B5EF4-FFF2-40B4-BE49-F238E27FC236}">
                    <a16:creationId xmlns:a16="http://schemas.microsoft.com/office/drawing/2014/main" id="{51843516-77D1-40FB-93BF-8793D9F727D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39077" y="2478754"/>
                <a:ext cx="1413849" cy="806567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9" name="CuadroTexto 28">
                <a:extLst>
                  <a:ext uri="{FF2B5EF4-FFF2-40B4-BE49-F238E27FC236}">
                    <a16:creationId xmlns:a16="http://schemas.microsoft.com/office/drawing/2014/main" id="{29663BEF-8B3A-4280-9200-E142B4822DA5}"/>
                  </a:ext>
                </a:extLst>
              </p:cNvPr>
              <p:cNvSpPr txBox="1"/>
              <p:nvPr/>
            </p:nvSpPr>
            <p:spPr>
              <a:xfrm>
                <a:off x="5966128" y="6065357"/>
                <a:ext cx="808811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MX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𝐿</m:t>
                      </m:r>
                      <m:r>
                        <a:rPr lang="es-MX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MX" sz="2400" b="0" i="1" smtClean="0"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s-MX" sz="2400" dirty="0"/>
              </a:p>
            </p:txBody>
          </p:sp>
        </mc:Choice>
        <mc:Fallback>
          <p:sp>
            <p:nvSpPr>
              <p:cNvPr id="29" name="CuadroTexto 28">
                <a:extLst>
                  <a:ext uri="{FF2B5EF4-FFF2-40B4-BE49-F238E27FC236}">
                    <a16:creationId xmlns:a16="http://schemas.microsoft.com/office/drawing/2014/main" id="{29663BEF-8B3A-4280-9200-E142B4822DA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66128" y="6065357"/>
                <a:ext cx="808811" cy="369332"/>
              </a:xfrm>
              <a:prstGeom prst="rect">
                <a:avLst/>
              </a:prstGeom>
              <a:blipFill>
                <a:blip r:embed="rId9"/>
                <a:stretch>
                  <a:fillRect l="-9091" r="-9091" b="-4918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1" name="CuadroTexto 30">
                <a:extLst>
                  <a:ext uri="{FF2B5EF4-FFF2-40B4-BE49-F238E27FC236}">
                    <a16:creationId xmlns:a16="http://schemas.microsoft.com/office/drawing/2014/main" id="{7D997DC4-A75B-4856-B85D-AE6508ADF017}"/>
                  </a:ext>
                </a:extLst>
              </p:cNvPr>
              <p:cNvSpPr txBox="1"/>
              <p:nvPr/>
            </p:nvSpPr>
            <p:spPr>
              <a:xfrm>
                <a:off x="6929830" y="6064874"/>
                <a:ext cx="2044791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MX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𝜂</m:t>
                      </m:r>
                      <m:r>
                        <a:rPr lang="es-MX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MX" sz="2400" b="0" i="1" smtClean="0">
                          <a:latin typeface="Cambria Math" panose="02040503050406030204" pitchFamily="18" charset="0"/>
                        </a:rPr>
                        <m:t>8.9</m:t>
                      </m:r>
                      <m:r>
                        <a:rPr lang="es-MX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sSup>
                        <m:sSupPr>
                          <m:ctrlPr>
                            <a:rPr lang="es-MX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s-MX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es-MX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−4</m:t>
                          </m:r>
                        </m:sup>
                      </m:sSup>
                    </m:oMath>
                  </m:oMathPara>
                </a14:m>
                <a:endParaRPr lang="es-MX" sz="2400" dirty="0"/>
              </a:p>
            </p:txBody>
          </p:sp>
        </mc:Choice>
        <mc:Fallback>
          <p:sp>
            <p:nvSpPr>
              <p:cNvPr id="31" name="CuadroTexto 30">
                <a:extLst>
                  <a:ext uri="{FF2B5EF4-FFF2-40B4-BE49-F238E27FC236}">
                    <a16:creationId xmlns:a16="http://schemas.microsoft.com/office/drawing/2014/main" id="{7D997DC4-A75B-4856-B85D-AE6508ADF01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29830" y="6064874"/>
                <a:ext cx="2044791" cy="369332"/>
              </a:xfrm>
              <a:prstGeom prst="rect">
                <a:avLst/>
              </a:prstGeom>
              <a:blipFill>
                <a:blip r:embed="rId10"/>
                <a:stretch>
                  <a:fillRect l="-3284" r="-1194" b="-26667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3" name="CuadroTexto 32">
                <a:extLst>
                  <a:ext uri="{FF2B5EF4-FFF2-40B4-BE49-F238E27FC236}">
                    <a16:creationId xmlns:a16="http://schemas.microsoft.com/office/drawing/2014/main" id="{9206C14D-3D7F-4CF8-8D69-502E33885F12}"/>
                  </a:ext>
                </a:extLst>
              </p:cNvPr>
              <p:cNvSpPr txBox="1"/>
              <p:nvPr/>
            </p:nvSpPr>
            <p:spPr>
              <a:xfrm>
                <a:off x="9129512" y="6060706"/>
                <a:ext cx="1948674" cy="37350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MX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𝑑𝑡</m:t>
                      </m:r>
                      <m:r>
                        <a:rPr lang="es-MX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MX" sz="2400" b="0" i="1" smtClean="0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es-MX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sSup>
                        <m:sSupPr>
                          <m:ctrlPr>
                            <a:rPr lang="es-MX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s-MX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es-MX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s-MX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5</m:t>
                          </m:r>
                        </m:sup>
                      </m:sSup>
                    </m:oMath>
                  </m:oMathPara>
                </a14:m>
                <a:endParaRPr lang="es-MX" sz="2400" dirty="0"/>
              </a:p>
            </p:txBody>
          </p:sp>
        </mc:Choice>
        <mc:Fallback>
          <p:sp>
            <p:nvSpPr>
              <p:cNvPr id="33" name="CuadroTexto 32">
                <a:extLst>
                  <a:ext uri="{FF2B5EF4-FFF2-40B4-BE49-F238E27FC236}">
                    <a16:creationId xmlns:a16="http://schemas.microsoft.com/office/drawing/2014/main" id="{9206C14D-3D7F-4CF8-8D69-502E33885F1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29512" y="6060706"/>
                <a:ext cx="1948674" cy="373500"/>
              </a:xfrm>
              <a:prstGeom prst="rect">
                <a:avLst/>
              </a:prstGeom>
              <a:blipFill>
                <a:blip r:embed="rId11"/>
                <a:stretch>
                  <a:fillRect l="-3448" r="-1254" b="-9836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8" name="Marcador de número de diapositiva 37">
            <a:extLst>
              <a:ext uri="{FF2B5EF4-FFF2-40B4-BE49-F238E27FC236}">
                <a16:creationId xmlns:a16="http://schemas.microsoft.com/office/drawing/2014/main" id="{B44DAAF7-E908-47DC-A76C-D5E80B40B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39077" y="6247456"/>
            <a:ext cx="2743200" cy="365125"/>
          </a:xfrm>
        </p:spPr>
        <p:txBody>
          <a:bodyPr/>
          <a:lstStyle/>
          <a:p>
            <a:fld id="{75CF36C4-25FB-4520-B1BB-5AECC19F1EB2}" type="slidenum">
              <a:rPr lang="es-MX" sz="2000" smtClean="0"/>
              <a:t>10</a:t>
            </a:fld>
            <a:endParaRPr lang="es-MX" sz="2000" dirty="0"/>
          </a:p>
        </p:txBody>
      </p:sp>
      <p:grpSp>
        <p:nvGrpSpPr>
          <p:cNvPr id="41" name="Grupo 40">
            <a:extLst>
              <a:ext uri="{FF2B5EF4-FFF2-40B4-BE49-F238E27FC236}">
                <a16:creationId xmlns:a16="http://schemas.microsoft.com/office/drawing/2014/main" id="{5948BE0B-FFF2-4C6F-80B0-EF1C00B7B535}"/>
              </a:ext>
            </a:extLst>
          </p:cNvPr>
          <p:cNvGrpSpPr/>
          <p:nvPr/>
        </p:nvGrpSpPr>
        <p:grpSpPr>
          <a:xfrm>
            <a:off x="3915322" y="423311"/>
            <a:ext cx="7074101" cy="5485946"/>
            <a:chOff x="3915322" y="423311"/>
            <a:chExt cx="7074101" cy="5485946"/>
          </a:xfrm>
        </p:grpSpPr>
        <p:pic>
          <p:nvPicPr>
            <p:cNvPr id="37" name="Imagen 36">
              <a:extLst>
                <a:ext uri="{FF2B5EF4-FFF2-40B4-BE49-F238E27FC236}">
                  <a16:creationId xmlns:a16="http://schemas.microsoft.com/office/drawing/2014/main" id="{B8FCF81B-F765-42E7-8252-4CB302D5063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459" r="6620"/>
            <a:stretch/>
          </p:blipFill>
          <p:spPr>
            <a:xfrm>
              <a:off x="3915322" y="423311"/>
              <a:ext cx="6284779" cy="5485946"/>
            </a:xfrm>
            <a:prstGeom prst="rect">
              <a:avLst/>
            </a:prstGeom>
            <a:ln w="57150">
              <a:solidFill>
                <a:schemeClr val="tx1"/>
              </a:solidFill>
            </a:ln>
          </p:spPr>
        </p:pic>
        <p:sp>
          <p:nvSpPr>
            <p:cNvPr id="40" name="CuadroTexto 39">
              <a:extLst>
                <a:ext uri="{FF2B5EF4-FFF2-40B4-BE49-F238E27FC236}">
                  <a16:creationId xmlns:a16="http://schemas.microsoft.com/office/drawing/2014/main" id="{A21B7139-F27E-43D8-BBA4-736B2A6C6791}"/>
                </a:ext>
              </a:extLst>
            </p:cNvPr>
            <p:cNvSpPr txBox="1"/>
            <p:nvPr/>
          </p:nvSpPr>
          <p:spPr>
            <a:xfrm>
              <a:off x="4891587" y="5060659"/>
              <a:ext cx="6097836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s-MX" sz="1200" dirty="0" err="1">
                  <a:solidFill>
                    <a:schemeClr val="bg1">
                      <a:lumMod val="50000"/>
                    </a:schemeClr>
                  </a:solidFill>
                </a:rPr>
                <a:t>By</a:t>
              </a:r>
              <a:r>
                <a:rPr lang="es-MX" sz="1200" dirty="0">
                  <a:solidFill>
                    <a:schemeClr val="bg1">
                      <a:lumMod val="50000"/>
                    </a:schemeClr>
                  </a:solidFill>
                </a:rPr>
                <a:t> </a:t>
              </a:r>
              <a:r>
                <a:rPr lang="es-MX" sz="1200" dirty="0" err="1">
                  <a:solidFill>
                    <a:schemeClr val="bg1">
                      <a:lumMod val="50000"/>
                    </a:schemeClr>
                  </a:solidFill>
                </a:rPr>
                <a:t>Ddcampayo</a:t>
              </a:r>
              <a:r>
                <a:rPr lang="es-MX" sz="1200" dirty="0">
                  <a:solidFill>
                    <a:schemeClr val="bg1">
                      <a:lumMod val="50000"/>
                    </a:schemeClr>
                  </a:solidFill>
                </a:rPr>
                <a:t> - octave, CC BY-SA 3.0, https://commons.wikimedia.org/w/index.php?curid=31684498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5298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o 1">
            <a:extLst>
              <a:ext uri="{FF2B5EF4-FFF2-40B4-BE49-F238E27FC236}">
                <a16:creationId xmlns:a16="http://schemas.microsoft.com/office/drawing/2014/main" id="{8A1F6BCE-1B09-421B-A1B5-BD7334DB583C}"/>
              </a:ext>
            </a:extLst>
          </p:cNvPr>
          <p:cNvGrpSpPr/>
          <p:nvPr/>
        </p:nvGrpSpPr>
        <p:grpSpPr>
          <a:xfrm>
            <a:off x="339695" y="235301"/>
            <a:ext cx="2745028" cy="1002305"/>
            <a:chOff x="339695" y="235301"/>
            <a:chExt cx="7974743" cy="1002305"/>
          </a:xfrm>
        </p:grpSpPr>
        <p:grpSp>
          <p:nvGrpSpPr>
            <p:cNvPr id="3" name="Grupo 2">
              <a:extLst>
                <a:ext uri="{FF2B5EF4-FFF2-40B4-BE49-F238E27FC236}">
                  <a16:creationId xmlns:a16="http://schemas.microsoft.com/office/drawing/2014/main" id="{E17DEB03-FCE9-4A14-A2E3-67FFFCBE6D86}"/>
                </a:ext>
              </a:extLst>
            </p:cNvPr>
            <p:cNvGrpSpPr/>
            <p:nvPr/>
          </p:nvGrpSpPr>
          <p:grpSpPr>
            <a:xfrm>
              <a:off x="339695" y="235301"/>
              <a:ext cx="7974743" cy="1002305"/>
              <a:chOff x="339695" y="235301"/>
              <a:chExt cx="7974743" cy="1002305"/>
            </a:xfrm>
          </p:grpSpPr>
          <p:sp>
            <p:nvSpPr>
              <p:cNvPr id="5" name="Rectángulo 4">
                <a:extLst>
                  <a:ext uri="{FF2B5EF4-FFF2-40B4-BE49-F238E27FC236}">
                    <a16:creationId xmlns:a16="http://schemas.microsoft.com/office/drawing/2014/main" id="{2DE18561-370A-4C1C-A73A-031A7C844A31}"/>
                  </a:ext>
                </a:extLst>
              </p:cNvPr>
              <p:cNvSpPr/>
              <p:nvPr/>
            </p:nvSpPr>
            <p:spPr>
              <a:xfrm>
                <a:off x="339695" y="235301"/>
                <a:ext cx="4916129" cy="81050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 dirty="0"/>
              </a:p>
            </p:txBody>
          </p:sp>
          <p:sp>
            <p:nvSpPr>
              <p:cNvPr id="6" name="Rectángulo: esquinas redondeadas 5">
                <a:extLst>
                  <a:ext uri="{FF2B5EF4-FFF2-40B4-BE49-F238E27FC236}">
                    <a16:creationId xmlns:a16="http://schemas.microsoft.com/office/drawing/2014/main" id="{EDE2CB46-4F5D-4735-B689-4E9DA6AE1524}"/>
                  </a:ext>
                </a:extLst>
              </p:cNvPr>
              <p:cNvSpPr/>
              <p:nvPr/>
            </p:nvSpPr>
            <p:spPr>
              <a:xfrm>
                <a:off x="501445" y="373626"/>
                <a:ext cx="7812993" cy="863980"/>
              </a:xfrm>
              <a:prstGeom prst="round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sp>
          <p:nvSpPr>
            <p:cNvPr id="4" name="Rectángulo 3">
              <a:extLst>
                <a:ext uri="{FF2B5EF4-FFF2-40B4-BE49-F238E27FC236}">
                  <a16:creationId xmlns:a16="http://schemas.microsoft.com/office/drawing/2014/main" id="{87D8CD9B-3D8D-4644-AC55-17A282D9DBE0}"/>
                </a:ext>
              </a:extLst>
            </p:cNvPr>
            <p:cNvSpPr/>
            <p:nvPr/>
          </p:nvSpPr>
          <p:spPr>
            <a:xfrm>
              <a:off x="595334" y="472707"/>
              <a:ext cx="2447208" cy="707886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r>
                <a:rPr lang="es-MX" sz="40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Resultados</a:t>
              </a:r>
              <a:endParaRPr lang="es-ES" sz="4000" b="0" i="1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14" name="CuadroTexto 13">
                <a:extLst>
                  <a:ext uri="{FF2B5EF4-FFF2-40B4-BE49-F238E27FC236}">
                    <a16:creationId xmlns:a16="http://schemas.microsoft.com/office/drawing/2014/main" id="{0968048A-2B8D-4F64-B357-1EA24F8E83A7}"/>
                  </a:ext>
                </a:extLst>
              </p:cNvPr>
              <p:cNvSpPr txBox="1"/>
              <p:nvPr/>
            </p:nvSpPr>
            <p:spPr>
              <a:xfrm>
                <a:off x="9107279" y="748327"/>
                <a:ext cx="1677447" cy="8645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MX" sz="2800" b="0" i="1" smtClean="0"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es-MX" sz="2800" b="0" i="1" smtClean="0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es-MX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MX" sz="2800" b="0" i="1" smtClean="0">
                              <a:latin typeface="Cambria Math" panose="02040503050406030204" pitchFamily="18" charset="0"/>
                            </a:rPr>
                            <m:t>8</m:t>
                          </m:r>
                          <m:sSup>
                            <m:sSupPr>
                              <m:ctrlPr>
                                <a:rPr lang="es-MX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s-MX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</m:e>
                            <m:sup>
                              <m:r>
                                <a:rPr lang="es-MX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s-MX" sz="2800" b="0" i="1" smtClean="0">
                              <a:latin typeface="Cambria Math" panose="02040503050406030204" pitchFamily="18" charset="0"/>
                            </a:rPr>
                            <m:t>𝑅𝑒</m:t>
                          </m:r>
                        </m:den>
                      </m:f>
                    </m:oMath>
                  </m:oMathPara>
                </a14:m>
                <a:endParaRPr lang="es-MX" sz="2800" dirty="0"/>
              </a:p>
            </p:txBody>
          </p:sp>
        </mc:Choice>
        <mc:Fallback>
          <p:sp>
            <p:nvSpPr>
              <p:cNvPr id="14" name="CuadroTexto 13">
                <a:extLst>
                  <a:ext uri="{FF2B5EF4-FFF2-40B4-BE49-F238E27FC236}">
                    <a16:creationId xmlns:a16="http://schemas.microsoft.com/office/drawing/2014/main" id="{0968048A-2B8D-4F64-B357-1EA24F8E83A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07279" y="748327"/>
                <a:ext cx="1677447" cy="86453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7" name="Grupo 16">
            <a:extLst>
              <a:ext uri="{FF2B5EF4-FFF2-40B4-BE49-F238E27FC236}">
                <a16:creationId xmlns:a16="http://schemas.microsoft.com/office/drawing/2014/main" id="{DE1AE41D-A941-4C8F-8B0E-CB34DD3AB1F1}"/>
              </a:ext>
            </a:extLst>
          </p:cNvPr>
          <p:cNvGrpSpPr/>
          <p:nvPr/>
        </p:nvGrpSpPr>
        <p:grpSpPr>
          <a:xfrm>
            <a:off x="859671" y="1495422"/>
            <a:ext cx="6729214" cy="2792237"/>
            <a:chOff x="859671" y="1495422"/>
            <a:chExt cx="6729214" cy="2792237"/>
          </a:xfrm>
        </p:grpSpPr>
        <mc:AlternateContent xmlns:mc="http://schemas.openxmlformats.org/markup-compatibility/2006">
          <mc:Choice xmlns:a14="http://schemas.microsoft.com/office/drawing/2010/main" Requires="a14">
            <p:sp>
              <p:nvSpPr>
                <p:cNvPr id="7" name="CuadroTexto 6">
                  <a:extLst>
                    <a:ext uri="{FF2B5EF4-FFF2-40B4-BE49-F238E27FC236}">
                      <a16:creationId xmlns:a16="http://schemas.microsoft.com/office/drawing/2014/main" id="{9D4E4E39-D39B-41A9-A0AD-29418A5CF5A6}"/>
                    </a:ext>
                  </a:extLst>
                </p:cNvPr>
                <p:cNvSpPr txBox="1"/>
                <p:nvPr/>
              </p:nvSpPr>
              <p:spPr>
                <a:xfrm>
                  <a:off x="1124295" y="2136827"/>
                  <a:ext cx="6464590" cy="97731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s-MX" sz="2800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  <m:d>
                          <m:dPr>
                            <m:ctrlPr>
                              <a:rPr lang="es-MX" sz="2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s-MX" sz="28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s-MX" sz="2800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s-MX" sz="28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s-MX" sz="2800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s-MX" sz="28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  <m:r>
                          <a:rPr lang="es-MX" sz="2800" b="0" i="1" smtClean="0">
                            <a:latin typeface="Cambria Math" panose="02040503050406030204" pitchFamily="18" charset="0"/>
                          </a:rPr>
                          <m:t>=−</m:t>
                        </m:r>
                        <m:sSub>
                          <m:sSubPr>
                            <m:ctrlPr>
                              <a:rPr lang="es-MX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MX" sz="2800" b="0" i="1" smtClean="0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es-MX" sz="2800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sSup>
                          <m:sSupPr>
                            <m:ctrlPr>
                              <a:rPr lang="es-MX" sz="28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s-MX" sz="2800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s-MX" sz="2800" b="0" i="1" smtClean="0">
                                <a:latin typeface="Cambria Math" panose="02040503050406030204" pitchFamily="18" charset="0"/>
                              </a:rPr>
                              <m:t>𝑏𝑡</m:t>
                            </m:r>
                          </m:sup>
                        </m:sSup>
                        <m:func>
                          <m:funcPr>
                            <m:ctrlPr>
                              <a:rPr lang="es-MX" sz="2800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s-MX" sz="2800" b="0" i="0" smtClean="0">
                                <a:latin typeface="Cambria Math" panose="02040503050406030204" pitchFamily="18" charset="0"/>
                              </a:rPr>
                              <m:t>cos</m:t>
                            </m:r>
                          </m:fName>
                          <m:e>
                            <m:d>
                              <m:dPr>
                                <m:ctrlPr>
                                  <a:rPr lang="es-MX" sz="28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lang="es-MX" sz="2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s-MX" sz="28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  <m:r>
                                      <a:rPr lang="es-MX" sz="2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𝜋</m:t>
                                    </m:r>
                                    <m:r>
                                      <a:rPr lang="es-MX" sz="2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𝑥</m:t>
                                    </m:r>
                                  </m:num>
                                  <m:den>
                                    <m:sSub>
                                      <m:sSubPr>
                                        <m:ctrlPr>
                                          <a:rPr lang="es-MX" sz="28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s-MX" sz="28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𝐿</m:t>
                                        </m:r>
                                      </m:e>
                                      <m:sub>
                                        <m:r>
                                          <a:rPr lang="es-MX" sz="28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𝑟𝑒𝑓</m:t>
                                        </m:r>
                                      </m:sub>
                                    </m:sSub>
                                  </m:den>
                                </m:f>
                              </m:e>
                            </m:d>
                          </m:e>
                        </m:func>
                        <m:r>
                          <m:rPr>
                            <m:sty m:val="p"/>
                          </m:rPr>
                          <a:rPr lang="es-MX" sz="28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sin</m:t>
                        </m:r>
                        <m:d>
                          <m:dPr>
                            <m:ctrlPr>
                              <a:rPr lang="es-MX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s-MX" sz="2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s-MX" sz="28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r>
                                  <a:rPr lang="es-MX" sz="2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𝜋</m:t>
                                </m:r>
                                <m:r>
                                  <a:rPr lang="es-MX" sz="2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</m:num>
                              <m:den>
                                <m:sSub>
                                  <m:sSubPr>
                                    <m:ctrlPr>
                                      <a:rPr lang="es-MX" sz="2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s-MX" sz="2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𝐿</m:t>
                                    </m:r>
                                  </m:e>
                                  <m:sub>
                                    <m:r>
                                      <a:rPr lang="es-MX" sz="2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𝑟𝑒𝑓</m:t>
                                    </m:r>
                                  </m:sub>
                                </m:sSub>
                              </m:den>
                            </m:f>
                          </m:e>
                        </m:d>
                      </m:oMath>
                    </m:oMathPara>
                  </a14:m>
                  <a:endParaRPr lang="es-MX" sz="2800" dirty="0"/>
                </a:p>
              </p:txBody>
            </p:sp>
          </mc:Choice>
          <mc:Fallback>
            <p:sp>
              <p:nvSpPr>
                <p:cNvPr id="7" name="CuadroTexto 6">
                  <a:extLst>
                    <a:ext uri="{FF2B5EF4-FFF2-40B4-BE49-F238E27FC236}">
                      <a16:creationId xmlns:a16="http://schemas.microsoft.com/office/drawing/2014/main" id="{9D4E4E39-D39B-41A9-A0AD-29418A5CF5A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24295" y="2136827"/>
                  <a:ext cx="6464590" cy="977319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s-MX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9" name="CuadroTexto 8">
                  <a:extLst>
                    <a:ext uri="{FF2B5EF4-FFF2-40B4-BE49-F238E27FC236}">
                      <a16:creationId xmlns:a16="http://schemas.microsoft.com/office/drawing/2014/main" id="{BE464F82-C76A-4599-8691-712F1714DBF2}"/>
                    </a:ext>
                  </a:extLst>
                </p:cNvPr>
                <p:cNvSpPr txBox="1"/>
                <p:nvPr/>
              </p:nvSpPr>
              <p:spPr>
                <a:xfrm>
                  <a:off x="1145755" y="3171159"/>
                  <a:ext cx="6076215" cy="97731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s-MX" sz="28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  <m:d>
                          <m:dPr>
                            <m:ctrlPr>
                              <a:rPr lang="es-MX" sz="2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s-MX" sz="28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s-MX" sz="2800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s-MX" sz="28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s-MX" sz="2800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s-MX" sz="28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  <m:r>
                          <a:rPr lang="es-MX" sz="28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es-MX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MX" sz="2800" b="0" i="1" smtClean="0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es-MX" sz="2800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sSup>
                          <m:sSupPr>
                            <m:ctrlPr>
                              <a:rPr lang="es-MX" sz="28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s-MX" sz="2800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s-MX" sz="2800" b="0" i="1" smtClean="0">
                                <a:latin typeface="Cambria Math" panose="02040503050406030204" pitchFamily="18" charset="0"/>
                              </a:rPr>
                              <m:t>𝑏𝑡</m:t>
                            </m:r>
                          </m:sup>
                        </m:sSup>
                        <m:func>
                          <m:funcPr>
                            <m:ctrlPr>
                              <a:rPr lang="es-MX" sz="2800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s-MX" sz="2800" b="0" i="0" smtClean="0">
                                <a:latin typeface="Cambria Math" panose="02040503050406030204" pitchFamily="18" charset="0"/>
                              </a:rPr>
                              <m:t>cos</m:t>
                            </m:r>
                          </m:fName>
                          <m:e>
                            <m:d>
                              <m:dPr>
                                <m:ctrlPr>
                                  <a:rPr lang="es-MX" sz="28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lang="es-MX" sz="2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s-MX" sz="28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  <m:r>
                                      <a:rPr lang="es-MX" sz="2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𝜋</m:t>
                                    </m:r>
                                    <m:r>
                                      <a:rPr lang="es-MX" sz="2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𝑦</m:t>
                                    </m:r>
                                  </m:num>
                                  <m:den>
                                    <m:sSub>
                                      <m:sSubPr>
                                        <m:ctrlPr>
                                          <a:rPr lang="es-MX" sz="28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s-MX" sz="28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𝐿</m:t>
                                        </m:r>
                                      </m:e>
                                      <m:sub>
                                        <m:r>
                                          <a:rPr lang="es-MX" sz="28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𝑟𝑒𝑓</m:t>
                                        </m:r>
                                      </m:sub>
                                    </m:sSub>
                                  </m:den>
                                </m:f>
                              </m:e>
                            </m:d>
                          </m:e>
                        </m:func>
                        <m:r>
                          <a:rPr lang="es-MX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𝑠𝑖𝑛</m:t>
                        </m:r>
                        <m:d>
                          <m:dPr>
                            <m:ctrlPr>
                              <a:rPr lang="es-MX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s-MX" sz="2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s-MX" sz="28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r>
                                  <a:rPr lang="es-MX" sz="2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𝜋</m:t>
                                </m:r>
                                <m:r>
                                  <a:rPr lang="es-MX" sz="2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</m:num>
                              <m:den>
                                <m:sSub>
                                  <m:sSubPr>
                                    <m:ctrlPr>
                                      <a:rPr lang="es-MX" sz="2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s-MX" sz="2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𝐿</m:t>
                                    </m:r>
                                  </m:e>
                                  <m:sub>
                                    <m:r>
                                      <a:rPr lang="es-MX" sz="2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𝑟𝑒𝑓</m:t>
                                    </m:r>
                                  </m:sub>
                                </m:sSub>
                              </m:den>
                            </m:f>
                          </m:e>
                        </m:d>
                      </m:oMath>
                    </m:oMathPara>
                  </a14:m>
                  <a:endParaRPr lang="es-MX" sz="2800" dirty="0"/>
                </a:p>
              </p:txBody>
            </p:sp>
          </mc:Choice>
          <mc:Fallback>
            <p:sp>
              <p:nvSpPr>
                <p:cNvPr id="9" name="CuadroTexto 8">
                  <a:extLst>
                    <a:ext uri="{FF2B5EF4-FFF2-40B4-BE49-F238E27FC236}">
                      <a16:creationId xmlns:a16="http://schemas.microsoft.com/office/drawing/2014/main" id="{BE464F82-C76A-4599-8691-712F1714DBF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45755" y="3171159"/>
                  <a:ext cx="6076215" cy="977319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s-MX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5" name="Rectángulo 14">
              <a:extLst>
                <a:ext uri="{FF2B5EF4-FFF2-40B4-BE49-F238E27FC236}">
                  <a16:creationId xmlns:a16="http://schemas.microsoft.com/office/drawing/2014/main" id="{65E1DC11-44DD-41D6-BB43-315D43077E86}"/>
                </a:ext>
              </a:extLst>
            </p:cNvPr>
            <p:cNvSpPr/>
            <p:nvPr/>
          </p:nvSpPr>
          <p:spPr>
            <a:xfrm>
              <a:off x="859671" y="1996151"/>
              <a:ext cx="6665205" cy="2291508"/>
            </a:xfrm>
            <a:prstGeom prst="rect">
              <a:avLst/>
            </a:prstGeom>
            <a:noFill/>
            <a:ln w="28575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6" name="CuadroTexto 15">
              <a:extLst>
                <a:ext uri="{FF2B5EF4-FFF2-40B4-BE49-F238E27FC236}">
                  <a16:creationId xmlns:a16="http://schemas.microsoft.com/office/drawing/2014/main" id="{253F6290-4CFC-4974-96A7-FA42EB4768E6}"/>
                </a:ext>
              </a:extLst>
            </p:cNvPr>
            <p:cNvSpPr txBox="1"/>
            <p:nvPr/>
          </p:nvSpPr>
          <p:spPr>
            <a:xfrm>
              <a:off x="1793347" y="1495422"/>
              <a:ext cx="479785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MX" sz="2400" b="1" dirty="0">
                  <a:solidFill>
                    <a:schemeClr val="accent6"/>
                  </a:solidFill>
                </a:rPr>
                <a:t>Flujo 2-dimensional de Taylor-Green</a:t>
              </a:r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19" name="CuadroTexto 18">
                <a:extLst>
                  <a:ext uri="{FF2B5EF4-FFF2-40B4-BE49-F238E27FC236}">
                    <a16:creationId xmlns:a16="http://schemas.microsoft.com/office/drawing/2014/main" id="{57ABA035-39AF-4630-B2DF-1ADF53A718A2}"/>
                  </a:ext>
                </a:extLst>
              </p:cNvPr>
              <p:cNvSpPr txBox="1"/>
              <p:nvPr/>
            </p:nvSpPr>
            <p:spPr>
              <a:xfrm>
                <a:off x="5693541" y="4520872"/>
                <a:ext cx="3987565" cy="69814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MX" sz="2000" b="0" i="1" smtClean="0">
                          <a:latin typeface="Cambria Math" panose="02040503050406030204" pitchFamily="18" charset="0"/>
                        </a:rPr>
                        <m:t>𝑢</m:t>
                      </m:r>
                      <m:d>
                        <m:dPr>
                          <m:ctrlPr>
                            <a:rPr lang="es-MX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MX" sz="2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s-MX" sz="20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s-MX" sz="20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s-MX" sz="2000" b="0" i="1" smtClean="0">
                          <a:latin typeface="Cambria Math" panose="02040503050406030204" pitchFamily="18" charset="0"/>
                        </a:rPr>
                        <m:t>=−</m:t>
                      </m:r>
                      <m:sSub>
                        <m:sSubPr>
                          <m:ctrlPr>
                            <a:rPr lang="es-MX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MX" sz="2000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s-MX" sz="20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func>
                        <m:funcPr>
                          <m:ctrlPr>
                            <a:rPr lang="es-MX" sz="20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s-MX" sz="2000" b="0" i="0" smtClean="0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s-MX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s-MX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s-MX" sz="20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a:rPr lang="es-MX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𝜋</m:t>
                                  </m:r>
                                  <m:r>
                                    <a:rPr lang="es-MX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num>
                                <m:den>
                                  <m:sSub>
                                    <m:sSubPr>
                                      <m:ctrlPr>
                                        <a:rPr lang="es-MX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s-MX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𝐿</m:t>
                                      </m:r>
                                    </m:e>
                                    <m:sub>
                                      <m:r>
                                        <a:rPr lang="es-MX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𝑟𝑒𝑓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d>
                        </m:e>
                      </m:func>
                      <m:r>
                        <a:rPr lang="es-MX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𝑠𝑖𝑛</m:t>
                      </m:r>
                      <m:d>
                        <m:dPr>
                          <m:ctrlPr>
                            <a:rPr lang="es-MX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s-MX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s-MX" sz="20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s-MX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  <m:r>
                                <a:rPr lang="es-MX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num>
                            <m:den>
                              <m:sSub>
                                <m:sSubPr>
                                  <m:ctrlPr>
                                    <a:rPr lang="es-MX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MX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𝐿</m:t>
                                  </m:r>
                                </m:e>
                                <m:sub>
                                  <m:r>
                                    <a:rPr lang="es-MX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𝑟𝑒𝑓</m:t>
                                  </m:r>
                                </m:sub>
                              </m:sSub>
                            </m:den>
                          </m:f>
                        </m:e>
                      </m:d>
                    </m:oMath>
                  </m:oMathPara>
                </a14:m>
                <a:endParaRPr lang="es-MX" sz="2000" dirty="0"/>
              </a:p>
            </p:txBody>
          </p:sp>
        </mc:Choice>
        <mc:Fallback>
          <p:sp>
            <p:nvSpPr>
              <p:cNvPr id="19" name="CuadroTexto 18">
                <a:extLst>
                  <a:ext uri="{FF2B5EF4-FFF2-40B4-BE49-F238E27FC236}">
                    <a16:creationId xmlns:a16="http://schemas.microsoft.com/office/drawing/2014/main" id="{57ABA035-39AF-4630-B2DF-1ADF53A718A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93541" y="4520872"/>
                <a:ext cx="3987565" cy="69814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1" name="CuadroTexto 20">
                <a:extLst>
                  <a:ext uri="{FF2B5EF4-FFF2-40B4-BE49-F238E27FC236}">
                    <a16:creationId xmlns:a16="http://schemas.microsoft.com/office/drawing/2014/main" id="{4EB4A6D3-EC17-4697-AF8D-315AF35D12E8}"/>
                  </a:ext>
                </a:extLst>
              </p:cNvPr>
              <p:cNvSpPr txBox="1"/>
              <p:nvPr/>
            </p:nvSpPr>
            <p:spPr>
              <a:xfrm>
                <a:off x="5693541" y="5276028"/>
                <a:ext cx="3788152" cy="69814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MX" sz="2000" b="0" i="1" smtClean="0">
                          <a:latin typeface="Cambria Math" panose="02040503050406030204" pitchFamily="18" charset="0"/>
                        </a:rPr>
                        <m:t>𝑣</m:t>
                      </m:r>
                      <m:d>
                        <m:dPr>
                          <m:ctrlPr>
                            <a:rPr lang="es-MX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MX" sz="2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s-MX" sz="20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s-MX" sz="20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s-MX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s-MX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MX" sz="2000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s-MX" sz="20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func>
                        <m:funcPr>
                          <m:ctrlPr>
                            <a:rPr lang="es-MX" sz="20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s-MX" sz="2000" b="0" i="0" smtClean="0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s-MX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s-MX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s-MX" sz="20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a:rPr lang="es-MX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𝜋</m:t>
                                  </m:r>
                                  <m:r>
                                    <a:rPr lang="es-MX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𝑦</m:t>
                                  </m:r>
                                </m:num>
                                <m:den>
                                  <m:sSub>
                                    <m:sSubPr>
                                      <m:ctrlPr>
                                        <a:rPr lang="es-MX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s-MX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𝐿</m:t>
                                      </m:r>
                                    </m:e>
                                    <m:sub>
                                      <m:r>
                                        <a:rPr lang="es-MX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𝑟𝑒𝑓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d>
                        </m:e>
                      </m:func>
                      <m:r>
                        <a:rPr lang="es-MX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𝑠𝑖𝑛</m:t>
                      </m:r>
                      <m:d>
                        <m:dPr>
                          <m:ctrlPr>
                            <a:rPr lang="es-MX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s-MX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s-MX" sz="20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s-MX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  <m:r>
                                <a:rPr lang="es-MX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num>
                            <m:den>
                              <m:sSub>
                                <m:sSubPr>
                                  <m:ctrlPr>
                                    <a:rPr lang="es-MX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MX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𝐿</m:t>
                                  </m:r>
                                </m:e>
                                <m:sub>
                                  <m:r>
                                    <a:rPr lang="es-MX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𝑟𝑒𝑓</m:t>
                                  </m:r>
                                </m:sub>
                              </m:sSub>
                            </m:den>
                          </m:f>
                        </m:e>
                      </m:d>
                    </m:oMath>
                  </m:oMathPara>
                </a14:m>
                <a:endParaRPr lang="es-MX" sz="2000" dirty="0"/>
              </a:p>
            </p:txBody>
          </p:sp>
        </mc:Choice>
        <mc:Fallback>
          <p:sp>
            <p:nvSpPr>
              <p:cNvPr id="21" name="CuadroTexto 20">
                <a:extLst>
                  <a:ext uri="{FF2B5EF4-FFF2-40B4-BE49-F238E27FC236}">
                    <a16:creationId xmlns:a16="http://schemas.microsoft.com/office/drawing/2014/main" id="{4EB4A6D3-EC17-4697-AF8D-315AF35D12E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93541" y="5276028"/>
                <a:ext cx="3788152" cy="69814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Rectángulo 21">
            <a:extLst>
              <a:ext uri="{FF2B5EF4-FFF2-40B4-BE49-F238E27FC236}">
                <a16:creationId xmlns:a16="http://schemas.microsoft.com/office/drawing/2014/main" id="{F4FB78CA-ABFF-47A1-AE43-5344F1EB752F}"/>
              </a:ext>
            </a:extLst>
          </p:cNvPr>
          <p:cNvSpPr/>
          <p:nvPr/>
        </p:nvSpPr>
        <p:spPr>
          <a:xfrm>
            <a:off x="5266063" y="4428335"/>
            <a:ext cx="6158429" cy="222585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3" name="Flecha: doblada 22">
            <a:extLst>
              <a:ext uri="{FF2B5EF4-FFF2-40B4-BE49-F238E27FC236}">
                <a16:creationId xmlns:a16="http://schemas.microsoft.com/office/drawing/2014/main" id="{50D1D73D-8445-43DE-8542-A54BC7820BCF}"/>
              </a:ext>
            </a:extLst>
          </p:cNvPr>
          <p:cNvSpPr/>
          <p:nvPr/>
        </p:nvSpPr>
        <p:spPr>
          <a:xfrm rot="10800000" flipH="1">
            <a:off x="2603832" y="4148478"/>
            <a:ext cx="1817783" cy="1608462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46490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5" name="CuadroTexto 24">
                <a:extLst>
                  <a:ext uri="{FF2B5EF4-FFF2-40B4-BE49-F238E27FC236}">
                    <a16:creationId xmlns:a16="http://schemas.microsoft.com/office/drawing/2014/main" id="{E372322B-C5B5-4F22-8D74-6674052B4B96}"/>
                  </a:ext>
                </a:extLst>
              </p:cNvPr>
              <p:cNvSpPr txBox="1"/>
              <p:nvPr/>
            </p:nvSpPr>
            <p:spPr>
              <a:xfrm>
                <a:off x="2690611" y="5904817"/>
                <a:ext cx="1786130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MX" sz="2800" b="0" i="1" smtClean="0"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es-MX" sz="2800" b="0" i="1" smtClean="0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s-MX" sz="2800" b="0" i="1" smtClean="0">
                          <a:latin typeface="Cambria Math" panose="02040503050406030204" pitchFamily="18" charset="0"/>
                        </a:rPr>
                        <m:t>𝐼</m:t>
                      </m:r>
                      <m:r>
                        <a:rPr lang="es-MX" sz="2800" b="0" i="1" smtClean="0">
                          <a:latin typeface="Cambria Math" panose="02040503050406030204" pitchFamily="18" charset="0"/>
                        </a:rPr>
                        <m:t> (</m:t>
                      </m:r>
                      <m:r>
                        <a:rPr lang="es-MX" sz="2800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s-MX" sz="2800" b="0" i="1" smtClean="0">
                          <a:latin typeface="Cambria Math" panose="02040503050406030204" pitchFamily="18" charset="0"/>
                        </a:rPr>
                        <m:t>=0)</m:t>
                      </m:r>
                    </m:oMath>
                  </m:oMathPara>
                </a14:m>
                <a:endParaRPr lang="es-MX" sz="2800" dirty="0"/>
              </a:p>
            </p:txBody>
          </p:sp>
        </mc:Choice>
        <mc:Fallback>
          <p:sp>
            <p:nvSpPr>
              <p:cNvPr id="25" name="CuadroTexto 24">
                <a:extLst>
                  <a:ext uri="{FF2B5EF4-FFF2-40B4-BE49-F238E27FC236}">
                    <a16:creationId xmlns:a16="http://schemas.microsoft.com/office/drawing/2014/main" id="{E372322B-C5B5-4F22-8D74-6674052B4B9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90611" y="5904817"/>
                <a:ext cx="1786130" cy="430887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7" name="CuadroTexto 26">
                <a:extLst>
                  <a:ext uri="{FF2B5EF4-FFF2-40B4-BE49-F238E27FC236}">
                    <a16:creationId xmlns:a16="http://schemas.microsoft.com/office/drawing/2014/main" id="{51843516-77D1-40FB-93BF-8793D9F727D3}"/>
                  </a:ext>
                </a:extLst>
              </p:cNvPr>
              <p:cNvSpPr txBox="1"/>
              <p:nvPr/>
            </p:nvSpPr>
            <p:spPr>
              <a:xfrm>
                <a:off x="9239077" y="2478754"/>
                <a:ext cx="1413849" cy="80656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MX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MX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s-MX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𝑟𝑒𝑓</m:t>
                          </m:r>
                        </m:sub>
                      </m:sSub>
                      <m:r>
                        <a:rPr lang="es-MX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s-MX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MX" sz="2800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num>
                        <m:den>
                          <m:r>
                            <a:rPr lang="es-MX" sz="28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</m:oMath>
                  </m:oMathPara>
                </a14:m>
                <a:endParaRPr lang="es-MX" sz="2800" dirty="0"/>
              </a:p>
            </p:txBody>
          </p:sp>
        </mc:Choice>
        <mc:Fallback>
          <p:sp>
            <p:nvSpPr>
              <p:cNvPr id="27" name="CuadroTexto 26">
                <a:extLst>
                  <a:ext uri="{FF2B5EF4-FFF2-40B4-BE49-F238E27FC236}">
                    <a16:creationId xmlns:a16="http://schemas.microsoft.com/office/drawing/2014/main" id="{51843516-77D1-40FB-93BF-8793D9F727D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39077" y="2478754"/>
                <a:ext cx="1413849" cy="806567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9" name="CuadroTexto 28">
                <a:extLst>
                  <a:ext uri="{FF2B5EF4-FFF2-40B4-BE49-F238E27FC236}">
                    <a16:creationId xmlns:a16="http://schemas.microsoft.com/office/drawing/2014/main" id="{29663BEF-8B3A-4280-9200-E142B4822DA5}"/>
                  </a:ext>
                </a:extLst>
              </p:cNvPr>
              <p:cNvSpPr txBox="1"/>
              <p:nvPr/>
            </p:nvSpPr>
            <p:spPr>
              <a:xfrm>
                <a:off x="5966128" y="6065357"/>
                <a:ext cx="808811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MX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𝐿</m:t>
                      </m:r>
                      <m:r>
                        <a:rPr lang="es-MX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MX" sz="2400" b="0" i="1" smtClean="0"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s-MX" sz="2400" dirty="0"/>
              </a:p>
            </p:txBody>
          </p:sp>
        </mc:Choice>
        <mc:Fallback>
          <p:sp>
            <p:nvSpPr>
              <p:cNvPr id="29" name="CuadroTexto 28">
                <a:extLst>
                  <a:ext uri="{FF2B5EF4-FFF2-40B4-BE49-F238E27FC236}">
                    <a16:creationId xmlns:a16="http://schemas.microsoft.com/office/drawing/2014/main" id="{29663BEF-8B3A-4280-9200-E142B4822DA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66128" y="6065357"/>
                <a:ext cx="808811" cy="369332"/>
              </a:xfrm>
              <a:prstGeom prst="rect">
                <a:avLst/>
              </a:prstGeom>
              <a:blipFill>
                <a:blip r:embed="rId9"/>
                <a:stretch>
                  <a:fillRect l="-9091" r="-9091" b="-4918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1" name="CuadroTexto 30">
                <a:extLst>
                  <a:ext uri="{FF2B5EF4-FFF2-40B4-BE49-F238E27FC236}">
                    <a16:creationId xmlns:a16="http://schemas.microsoft.com/office/drawing/2014/main" id="{7D997DC4-A75B-4856-B85D-AE6508ADF017}"/>
                  </a:ext>
                </a:extLst>
              </p:cNvPr>
              <p:cNvSpPr txBox="1"/>
              <p:nvPr/>
            </p:nvSpPr>
            <p:spPr>
              <a:xfrm>
                <a:off x="6929830" y="6064874"/>
                <a:ext cx="2044791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MX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𝜂</m:t>
                      </m:r>
                      <m:r>
                        <a:rPr lang="es-MX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MX" sz="2400" b="0" i="1" smtClean="0">
                          <a:latin typeface="Cambria Math" panose="02040503050406030204" pitchFamily="18" charset="0"/>
                        </a:rPr>
                        <m:t>8.9</m:t>
                      </m:r>
                      <m:r>
                        <a:rPr lang="es-MX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sSup>
                        <m:sSupPr>
                          <m:ctrlPr>
                            <a:rPr lang="es-MX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s-MX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es-MX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−4</m:t>
                          </m:r>
                        </m:sup>
                      </m:sSup>
                    </m:oMath>
                  </m:oMathPara>
                </a14:m>
                <a:endParaRPr lang="es-MX" sz="2400" dirty="0"/>
              </a:p>
            </p:txBody>
          </p:sp>
        </mc:Choice>
        <mc:Fallback>
          <p:sp>
            <p:nvSpPr>
              <p:cNvPr id="31" name="CuadroTexto 30">
                <a:extLst>
                  <a:ext uri="{FF2B5EF4-FFF2-40B4-BE49-F238E27FC236}">
                    <a16:creationId xmlns:a16="http://schemas.microsoft.com/office/drawing/2014/main" id="{7D997DC4-A75B-4856-B85D-AE6508ADF01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29830" y="6064874"/>
                <a:ext cx="2044791" cy="369332"/>
              </a:xfrm>
              <a:prstGeom prst="rect">
                <a:avLst/>
              </a:prstGeom>
              <a:blipFill>
                <a:blip r:embed="rId10"/>
                <a:stretch>
                  <a:fillRect l="-3284" r="-1194" b="-26667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3" name="CuadroTexto 32">
                <a:extLst>
                  <a:ext uri="{FF2B5EF4-FFF2-40B4-BE49-F238E27FC236}">
                    <a16:creationId xmlns:a16="http://schemas.microsoft.com/office/drawing/2014/main" id="{9206C14D-3D7F-4CF8-8D69-502E33885F12}"/>
                  </a:ext>
                </a:extLst>
              </p:cNvPr>
              <p:cNvSpPr txBox="1"/>
              <p:nvPr/>
            </p:nvSpPr>
            <p:spPr>
              <a:xfrm>
                <a:off x="9129512" y="6060706"/>
                <a:ext cx="1948674" cy="37350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MX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𝑑𝑡</m:t>
                      </m:r>
                      <m:r>
                        <a:rPr lang="es-MX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MX" sz="2400" b="0" i="1" smtClean="0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es-MX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sSup>
                        <m:sSupPr>
                          <m:ctrlPr>
                            <a:rPr lang="es-MX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s-MX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es-MX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s-MX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5</m:t>
                          </m:r>
                        </m:sup>
                      </m:sSup>
                    </m:oMath>
                  </m:oMathPara>
                </a14:m>
                <a:endParaRPr lang="es-MX" sz="2400" dirty="0"/>
              </a:p>
            </p:txBody>
          </p:sp>
        </mc:Choice>
        <mc:Fallback>
          <p:sp>
            <p:nvSpPr>
              <p:cNvPr id="33" name="CuadroTexto 32">
                <a:extLst>
                  <a:ext uri="{FF2B5EF4-FFF2-40B4-BE49-F238E27FC236}">
                    <a16:creationId xmlns:a16="http://schemas.microsoft.com/office/drawing/2014/main" id="{9206C14D-3D7F-4CF8-8D69-502E33885F1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29512" y="6060706"/>
                <a:ext cx="1948674" cy="373500"/>
              </a:xfrm>
              <a:prstGeom prst="rect">
                <a:avLst/>
              </a:prstGeom>
              <a:blipFill>
                <a:blip r:embed="rId11"/>
                <a:stretch>
                  <a:fillRect l="-3448" r="-1254" b="-9836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Marcador de número de diapositiva 7">
            <a:extLst>
              <a:ext uri="{FF2B5EF4-FFF2-40B4-BE49-F238E27FC236}">
                <a16:creationId xmlns:a16="http://schemas.microsoft.com/office/drawing/2014/main" id="{9313972F-E875-4A62-B58D-9A8A78E4C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39077" y="6267921"/>
            <a:ext cx="2743200" cy="365125"/>
          </a:xfrm>
        </p:spPr>
        <p:txBody>
          <a:bodyPr/>
          <a:lstStyle/>
          <a:p>
            <a:fld id="{75CF36C4-25FB-4520-B1BB-5AECC19F1EB2}" type="slidenum">
              <a:rPr lang="es-MX" sz="2000" smtClean="0"/>
              <a:t>11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7106605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o 1">
            <a:extLst>
              <a:ext uri="{FF2B5EF4-FFF2-40B4-BE49-F238E27FC236}">
                <a16:creationId xmlns:a16="http://schemas.microsoft.com/office/drawing/2014/main" id="{8A1F6BCE-1B09-421B-A1B5-BD7334DB583C}"/>
              </a:ext>
            </a:extLst>
          </p:cNvPr>
          <p:cNvGrpSpPr/>
          <p:nvPr/>
        </p:nvGrpSpPr>
        <p:grpSpPr>
          <a:xfrm>
            <a:off x="339695" y="235301"/>
            <a:ext cx="2745028" cy="1002305"/>
            <a:chOff x="339695" y="235301"/>
            <a:chExt cx="7974743" cy="1002305"/>
          </a:xfrm>
        </p:grpSpPr>
        <p:grpSp>
          <p:nvGrpSpPr>
            <p:cNvPr id="3" name="Grupo 2">
              <a:extLst>
                <a:ext uri="{FF2B5EF4-FFF2-40B4-BE49-F238E27FC236}">
                  <a16:creationId xmlns:a16="http://schemas.microsoft.com/office/drawing/2014/main" id="{E17DEB03-FCE9-4A14-A2E3-67FFFCBE6D86}"/>
                </a:ext>
              </a:extLst>
            </p:cNvPr>
            <p:cNvGrpSpPr/>
            <p:nvPr/>
          </p:nvGrpSpPr>
          <p:grpSpPr>
            <a:xfrm>
              <a:off x="339695" y="235301"/>
              <a:ext cx="7974743" cy="1002305"/>
              <a:chOff x="339695" y="235301"/>
              <a:chExt cx="7974743" cy="1002305"/>
            </a:xfrm>
          </p:grpSpPr>
          <p:sp>
            <p:nvSpPr>
              <p:cNvPr id="5" name="Rectángulo 4">
                <a:extLst>
                  <a:ext uri="{FF2B5EF4-FFF2-40B4-BE49-F238E27FC236}">
                    <a16:creationId xmlns:a16="http://schemas.microsoft.com/office/drawing/2014/main" id="{2DE18561-370A-4C1C-A73A-031A7C844A31}"/>
                  </a:ext>
                </a:extLst>
              </p:cNvPr>
              <p:cNvSpPr/>
              <p:nvPr/>
            </p:nvSpPr>
            <p:spPr>
              <a:xfrm>
                <a:off x="339695" y="235301"/>
                <a:ext cx="4916129" cy="81050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 dirty="0"/>
              </a:p>
            </p:txBody>
          </p:sp>
          <p:sp>
            <p:nvSpPr>
              <p:cNvPr id="6" name="Rectángulo: esquinas redondeadas 5">
                <a:extLst>
                  <a:ext uri="{FF2B5EF4-FFF2-40B4-BE49-F238E27FC236}">
                    <a16:creationId xmlns:a16="http://schemas.microsoft.com/office/drawing/2014/main" id="{EDE2CB46-4F5D-4735-B689-4E9DA6AE1524}"/>
                  </a:ext>
                </a:extLst>
              </p:cNvPr>
              <p:cNvSpPr/>
              <p:nvPr/>
            </p:nvSpPr>
            <p:spPr>
              <a:xfrm>
                <a:off x="501445" y="373626"/>
                <a:ext cx="7812993" cy="863980"/>
              </a:xfrm>
              <a:prstGeom prst="round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sp>
          <p:nvSpPr>
            <p:cNvPr id="4" name="Rectángulo 3">
              <a:extLst>
                <a:ext uri="{FF2B5EF4-FFF2-40B4-BE49-F238E27FC236}">
                  <a16:creationId xmlns:a16="http://schemas.microsoft.com/office/drawing/2014/main" id="{87D8CD9B-3D8D-4644-AC55-17A282D9DBE0}"/>
                </a:ext>
              </a:extLst>
            </p:cNvPr>
            <p:cNvSpPr/>
            <p:nvPr/>
          </p:nvSpPr>
          <p:spPr>
            <a:xfrm>
              <a:off x="595334" y="472707"/>
              <a:ext cx="2447208" cy="707886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r>
                <a:rPr lang="es-MX" sz="40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Resultados</a:t>
              </a:r>
              <a:endParaRPr lang="es-ES" sz="4000" b="0" i="1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pic>
        <p:nvPicPr>
          <p:cNvPr id="8" name="900_L1">
            <a:hlinkClick r:id="" action="ppaction://media"/>
            <a:extLst>
              <a:ext uri="{FF2B5EF4-FFF2-40B4-BE49-F238E27FC236}">
                <a16:creationId xmlns:a16="http://schemas.microsoft.com/office/drawing/2014/main" id="{A0AE397B-2C41-434E-A842-80C648D458F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l="21777" r="23193"/>
          <a:stretch/>
        </p:blipFill>
        <p:spPr>
          <a:xfrm>
            <a:off x="1548317" y="1707613"/>
            <a:ext cx="4547683" cy="4252511"/>
          </a:xfrm>
          <a:prstGeom prst="rect">
            <a:avLst/>
          </a:prstGeom>
        </p:spPr>
      </p:pic>
      <p:pic>
        <p:nvPicPr>
          <p:cNvPr id="10" name="4096_L1">
            <a:hlinkClick r:id="" action="ppaction://media"/>
            <a:extLst>
              <a:ext uri="{FF2B5EF4-FFF2-40B4-BE49-F238E27FC236}">
                <a16:creationId xmlns:a16="http://schemas.microsoft.com/office/drawing/2014/main" id="{DF6FE894-5C32-4E21-9728-A3CDF5DF0B32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7"/>
          <a:srcRect l="22500" r="24187"/>
          <a:stretch/>
        </p:blipFill>
        <p:spPr>
          <a:xfrm>
            <a:off x="6523781" y="1707612"/>
            <a:ext cx="4405801" cy="4252511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1" name="CuadroTexto 10">
                <a:extLst>
                  <a:ext uri="{FF2B5EF4-FFF2-40B4-BE49-F238E27FC236}">
                    <a16:creationId xmlns:a16="http://schemas.microsoft.com/office/drawing/2014/main" id="{480634CF-BDD2-42CC-8620-B2379470EE07}"/>
                  </a:ext>
                </a:extLst>
              </p:cNvPr>
              <p:cNvSpPr txBox="1"/>
              <p:nvPr/>
            </p:nvSpPr>
            <p:spPr>
              <a:xfrm>
                <a:off x="2873404" y="6107285"/>
                <a:ext cx="1897507" cy="429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MX" sz="2000" b="1" dirty="0"/>
                  <a:t>30x30;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MX" sz="20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MX" sz="2000" b="1" i="1" smtClean="0">
                            <a:latin typeface="Cambria Math" panose="02040503050406030204" pitchFamily="18" charset="0"/>
                          </a:rPr>
                          <m:t>𝑳</m:t>
                        </m:r>
                      </m:e>
                      <m:sub>
                        <m:r>
                          <a:rPr lang="es-MX" sz="2000" b="1" i="1" smtClean="0">
                            <a:latin typeface="Cambria Math" panose="02040503050406030204" pitchFamily="18" charset="0"/>
                          </a:rPr>
                          <m:t>𝒓𝒆𝒇</m:t>
                        </m:r>
                      </m:sub>
                    </m:sSub>
                    <m:r>
                      <a:rPr lang="es-MX" sz="2000" b="1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s-MX" sz="2000" b="1" i="1" smtClean="0">
                        <a:latin typeface="Cambria Math" panose="02040503050406030204" pitchFamily="18" charset="0"/>
                      </a:rPr>
                      <m:t>𝑳</m:t>
                    </m:r>
                  </m:oMath>
                </a14:m>
                <a:endParaRPr lang="es-MX" b="1" dirty="0"/>
              </a:p>
            </p:txBody>
          </p:sp>
        </mc:Choice>
        <mc:Fallback>
          <p:sp>
            <p:nvSpPr>
              <p:cNvPr id="11" name="CuadroTexto 10">
                <a:extLst>
                  <a:ext uri="{FF2B5EF4-FFF2-40B4-BE49-F238E27FC236}">
                    <a16:creationId xmlns:a16="http://schemas.microsoft.com/office/drawing/2014/main" id="{480634CF-BDD2-42CC-8620-B2379470EE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73404" y="6107285"/>
                <a:ext cx="1897507" cy="429220"/>
              </a:xfrm>
              <a:prstGeom prst="rect">
                <a:avLst/>
              </a:prstGeom>
              <a:blipFill>
                <a:blip r:embed="rId8"/>
                <a:stretch>
                  <a:fillRect l="-3205" t="-7143" b="-20000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uadroTexto 12">
                <a:extLst>
                  <a:ext uri="{FF2B5EF4-FFF2-40B4-BE49-F238E27FC236}">
                    <a16:creationId xmlns:a16="http://schemas.microsoft.com/office/drawing/2014/main" id="{F9168384-41FA-478A-B79A-AF0A205CF8F5}"/>
                  </a:ext>
                </a:extLst>
              </p:cNvPr>
              <p:cNvSpPr txBox="1"/>
              <p:nvPr/>
            </p:nvSpPr>
            <p:spPr>
              <a:xfrm>
                <a:off x="7806429" y="6107285"/>
                <a:ext cx="184050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MX" sz="2000" b="1" dirty="0"/>
                  <a:t>64x64</a:t>
                </a:r>
                <a:r>
                  <a:rPr lang="es-MX" sz="1800" b="1" dirty="0"/>
                  <a:t> ;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MX" sz="18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MX" sz="1800" b="1" i="1" smtClean="0">
                            <a:latin typeface="Cambria Math" panose="02040503050406030204" pitchFamily="18" charset="0"/>
                          </a:rPr>
                          <m:t>𝑳</m:t>
                        </m:r>
                      </m:e>
                      <m:sub>
                        <m:r>
                          <a:rPr lang="es-MX" sz="1800" b="1" i="1" smtClean="0">
                            <a:latin typeface="Cambria Math" panose="02040503050406030204" pitchFamily="18" charset="0"/>
                          </a:rPr>
                          <m:t>𝒓𝒆𝒇</m:t>
                        </m:r>
                      </m:sub>
                    </m:sSub>
                    <m:r>
                      <a:rPr lang="es-MX" sz="1800" b="1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s-MX" sz="1800" b="1" i="1" smtClean="0">
                        <a:latin typeface="Cambria Math" panose="02040503050406030204" pitchFamily="18" charset="0"/>
                      </a:rPr>
                      <m:t>𝑳</m:t>
                    </m:r>
                  </m:oMath>
                </a14:m>
                <a:endParaRPr lang="es-MX" b="1" dirty="0"/>
              </a:p>
            </p:txBody>
          </p:sp>
        </mc:Choice>
        <mc:Fallback>
          <p:sp>
            <p:nvSpPr>
              <p:cNvPr id="13" name="CuadroTexto 12">
                <a:extLst>
                  <a:ext uri="{FF2B5EF4-FFF2-40B4-BE49-F238E27FC236}">
                    <a16:creationId xmlns:a16="http://schemas.microsoft.com/office/drawing/2014/main" id="{F9168384-41FA-478A-B79A-AF0A205CF8F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06429" y="6107285"/>
                <a:ext cx="1840504" cy="400110"/>
              </a:xfrm>
              <a:prstGeom prst="rect">
                <a:avLst/>
              </a:prstGeom>
              <a:blipFill>
                <a:blip r:embed="rId9"/>
                <a:stretch>
                  <a:fillRect l="-3642" t="-12308" b="-24615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Marcador de número de diapositiva 13">
            <a:extLst>
              <a:ext uri="{FF2B5EF4-FFF2-40B4-BE49-F238E27FC236}">
                <a16:creationId xmlns:a16="http://schemas.microsoft.com/office/drawing/2014/main" id="{10301CCF-942A-48B3-9C90-69207BA62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F36C4-25FB-4520-B1BB-5AECC19F1EB2}" type="slidenum">
              <a:rPr lang="es-MX" sz="2000" smtClean="0"/>
              <a:t>12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98086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66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5309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o 1">
            <a:extLst>
              <a:ext uri="{FF2B5EF4-FFF2-40B4-BE49-F238E27FC236}">
                <a16:creationId xmlns:a16="http://schemas.microsoft.com/office/drawing/2014/main" id="{71C684BE-71D8-4FAA-9B97-9985D8284004}"/>
              </a:ext>
            </a:extLst>
          </p:cNvPr>
          <p:cNvGrpSpPr/>
          <p:nvPr/>
        </p:nvGrpSpPr>
        <p:grpSpPr>
          <a:xfrm>
            <a:off x="339695" y="235301"/>
            <a:ext cx="2745028" cy="1002305"/>
            <a:chOff x="339695" y="235301"/>
            <a:chExt cx="7974743" cy="1002305"/>
          </a:xfrm>
        </p:grpSpPr>
        <p:grpSp>
          <p:nvGrpSpPr>
            <p:cNvPr id="3" name="Grupo 2">
              <a:extLst>
                <a:ext uri="{FF2B5EF4-FFF2-40B4-BE49-F238E27FC236}">
                  <a16:creationId xmlns:a16="http://schemas.microsoft.com/office/drawing/2014/main" id="{1A73B5FF-72D2-45AF-9FFE-74FC2AEF433F}"/>
                </a:ext>
              </a:extLst>
            </p:cNvPr>
            <p:cNvGrpSpPr/>
            <p:nvPr/>
          </p:nvGrpSpPr>
          <p:grpSpPr>
            <a:xfrm>
              <a:off x="339695" y="235301"/>
              <a:ext cx="7974743" cy="1002305"/>
              <a:chOff x="339695" y="235301"/>
              <a:chExt cx="7974743" cy="1002305"/>
            </a:xfrm>
          </p:grpSpPr>
          <p:sp>
            <p:nvSpPr>
              <p:cNvPr id="5" name="Rectángulo 4">
                <a:extLst>
                  <a:ext uri="{FF2B5EF4-FFF2-40B4-BE49-F238E27FC236}">
                    <a16:creationId xmlns:a16="http://schemas.microsoft.com/office/drawing/2014/main" id="{F292C486-5CAD-43BE-A86A-47080EF2D0FA}"/>
                  </a:ext>
                </a:extLst>
              </p:cNvPr>
              <p:cNvSpPr/>
              <p:nvPr/>
            </p:nvSpPr>
            <p:spPr>
              <a:xfrm>
                <a:off x="339695" y="235301"/>
                <a:ext cx="4916129" cy="81050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 dirty="0"/>
              </a:p>
            </p:txBody>
          </p:sp>
          <p:sp>
            <p:nvSpPr>
              <p:cNvPr id="6" name="Rectángulo: esquinas redondeadas 5">
                <a:extLst>
                  <a:ext uri="{FF2B5EF4-FFF2-40B4-BE49-F238E27FC236}">
                    <a16:creationId xmlns:a16="http://schemas.microsoft.com/office/drawing/2014/main" id="{F719A66F-27AF-401E-80B3-18A044B3EF60}"/>
                  </a:ext>
                </a:extLst>
              </p:cNvPr>
              <p:cNvSpPr/>
              <p:nvPr/>
            </p:nvSpPr>
            <p:spPr>
              <a:xfrm>
                <a:off x="501445" y="373626"/>
                <a:ext cx="7812993" cy="863980"/>
              </a:xfrm>
              <a:prstGeom prst="round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sp>
          <p:nvSpPr>
            <p:cNvPr id="4" name="Rectángulo 3">
              <a:extLst>
                <a:ext uri="{FF2B5EF4-FFF2-40B4-BE49-F238E27FC236}">
                  <a16:creationId xmlns:a16="http://schemas.microsoft.com/office/drawing/2014/main" id="{ABAA7DBE-F310-4452-9E47-04CE0EA6A813}"/>
                </a:ext>
              </a:extLst>
            </p:cNvPr>
            <p:cNvSpPr/>
            <p:nvPr/>
          </p:nvSpPr>
          <p:spPr>
            <a:xfrm>
              <a:off x="595334" y="472707"/>
              <a:ext cx="2447208" cy="707886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r>
                <a:rPr lang="es-MX" sz="40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Resultados</a:t>
              </a:r>
              <a:endParaRPr lang="es-ES" sz="4000" b="0" i="1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pic>
        <p:nvPicPr>
          <p:cNvPr id="7" name="900_L2">
            <a:hlinkClick r:id="" action="ppaction://media"/>
            <a:extLst>
              <a:ext uri="{FF2B5EF4-FFF2-40B4-BE49-F238E27FC236}">
                <a16:creationId xmlns:a16="http://schemas.microsoft.com/office/drawing/2014/main" id="{3A0F2C07-571B-4266-931C-5067E442636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l="15608" r="18251"/>
          <a:stretch/>
        </p:blipFill>
        <p:spPr>
          <a:xfrm>
            <a:off x="605928" y="1487278"/>
            <a:ext cx="5380956" cy="4186410"/>
          </a:xfrm>
          <a:prstGeom prst="rect">
            <a:avLst/>
          </a:prstGeom>
        </p:spPr>
      </p:pic>
      <p:pic>
        <p:nvPicPr>
          <p:cNvPr id="8" name="4096_L2">
            <a:hlinkClick r:id="" action="ppaction://media"/>
            <a:extLst>
              <a:ext uri="{FF2B5EF4-FFF2-40B4-BE49-F238E27FC236}">
                <a16:creationId xmlns:a16="http://schemas.microsoft.com/office/drawing/2014/main" id="{895D867C-8F9B-4A16-95B7-AA2757EADC06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7"/>
          <a:srcRect l="20443" r="22218"/>
          <a:stretch/>
        </p:blipFill>
        <p:spPr>
          <a:xfrm>
            <a:off x="6205115" y="1482837"/>
            <a:ext cx="4667479" cy="4188805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0" name="CuadroTexto 9">
                <a:extLst>
                  <a:ext uri="{FF2B5EF4-FFF2-40B4-BE49-F238E27FC236}">
                    <a16:creationId xmlns:a16="http://schemas.microsoft.com/office/drawing/2014/main" id="{BF1AB86C-89C2-4460-A7DE-C6C0DA8A0ADF}"/>
                  </a:ext>
                </a:extLst>
              </p:cNvPr>
              <p:cNvSpPr txBox="1"/>
              <p:nvPr/>
            </p:nvSpPr>
            <p:spPr>
              <a:xfrm>
                <a:off x="2347652" y="5923360"/>
                <a:ext cx="1863844" cy="53399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MX" sz="2000" b="1" dirty="0"/>
                  <a:t>30x30;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MX" sz="20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MX" sz="2000" b="1" i="1" smtClean="0">
                            <a:latin typeface="Cambria Math" panose="02040503050406030204" pitchFamily="18" charset="0"/>
                          </a:rPr>
                          <m:t>𝑳</m:t>
                        </m:r>
                      </m:e>
                      <m:sub>
                        <m:r>
                          <a:rPr lang="es-MX" sz="2000" b="1" i="1" smtClean="0">
                            <a:latin typeface="Cambria Math" panose="02040503050406030204" pitchFamily="18" charset="0"/>
                          </a:rPr>
                          <m:t>𝒓𝒆𝒇</m:t>
                        </m:r>
                      </m:sub>
                    </m:sSub>
                    <m:r>
                      <a:rPr lang="es-MX" sz="2000" b="1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s-MX" sz="2000" b="1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MX" sz="2000" b="1" i="1" smtClean="0">
                            <a:latin typeface="Cambria Math" panose="02040503050406030204" pitchFamily="18" charset="0"/>
                          </a:rPr>
                          <m:t>𝑳</m:t>
                        </m:r>
                      </m:num>
                      <m:den>
                        <m:r>
                          <a:rPr lang="es-MX" sz="2000" b="1" i="1" smtClean="0">
                            <a:latin typeface="Cambria Math" panose="02040503050406030204" pitchFamily="18" charset="0"/>
                          </a:rPr>
                          <m:t>𝟐</m:t>
                        </m:r>
                      </m:den>
                    </m:f>
                  </m:oMath>
                </a14:m>
                <a:endParaRPr lang="es-MX" b="1" dirty="0"/>
              </a:p>
            </p:txBody>
          </p:sp>
        </mc:Choice>
        <mc:Fallback>
          <p:sp>
            <p:nvSpPr>
              <p:cNvPr id="10" name="CuadroTexto 9">
                <a:extLst>
                  <a:ext uri="{FF2B5EF4-FFF2-40B4-BE49-F238E27FC236}">
                    <a16:creationId xmlns:a16="http://schemas.microsoft.com/office/drawing/2014/main" id="{BF1AB86C-89C2-4460-A7DE-C6C0DA8A0AD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47652" y="5923360"/>
                <a:ext cx="1863844" cy="533992"/>
              </a:xfrm>
              <a:prstGeom prst="rect">
                <a:avLst/>
              </a:prstGeom>
              <a:blipFill>
                <a:blip r:embed="rId8"/>
                <a:stretch>
                  <a:fillRect l="-3268" b="-9195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2" name="CuadroTexto 11">
                <a:extLst>
                  <a:ext uri="{FF2B5EF4-FFF2-40B4-BE49-F238E27FC236}">
                    <a16:creationId xmlns:a16="http://schemas.microsoft.com/office/drawing/2014/main" id="{E6D37FE9-F88E-46A1-A1CB-3AF41E8992FA}"/>
                  </a:ext>
                </a:extLst>
              </p:cNvPr>
              <p:cNvSpPr txBox="1"/>
              <p:nvPr/>
            </p:nvSpPr>
            <p:spPr>
              <a:xfrm>
                <a:off x="7606932" y="5923360"/>
                <a:ext cx="1863844" cy="53399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MX" sz="2000" b="1" dirty="0"/>
                  <a:t>64x64;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MX" sz="20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MX" sz="2000" b="1" i="1" smtClean="0">
                            <a:latin typeface="Cambria Math" panose="02040503050406030204" pitchFamily="18" charset="0"/>
                          </a:rPr>
                          <m:t>𝑳</m:t>
                        </m:r>
                      </m:e>
                      <m:sub>
                        <m:r>
                          <a:rPr lang="es-MX" sz="2000" b="1" i="1" smtClean="0">
                            <a:latin typeface="Cambria Math" panose="02040503050406030204" pitchFamily="18" charset="0"/>
                          </a:rPr>
                          <m:t>𝒓𝒆𝒇</m:t>
                        </m:r>
                      </m:sub>
                    </m:sSub>
                    <m:r>
                      <a:rPr lang="es-MX" sz="2000" b="1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s-MX" sz="2000" b="1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MX" sz="2000" b="1" i="1" smtClean="0">
                            <a:latin typeface="Cambria Math" panose="02040503050406030204" pitchFamily="18" charset="0"/>
                          </a:rPr>
                          <m:t>𝑳</m:t>
                        </m:r>
                      </m:num>
                      <m:den>
                        <m:r>
                          <a:rPr lang="es-MX" sz="2000" b="1" i="1" smtClean="0">
                            <a:latin typeface="Cambria Math" panose="02040503050406030204" pitchFamily="18" charset="0"/>
                          </a:rPr>
                          <m:t>𝟐</m:t>
                        </m:r>
                      </m:den>
                    </m:f>
                  </m:oMath>
                </a14:m>
                <a:endParaRPr lang="es-MX" b="1" dirty="0"/>
              </a:p>
            </p:txBody>
          </p:sp>
        </mc:Choice>
        <mc:Fallback>
          <p:sp>
            <p:nvSpPr>
              <p:cNvPr id="12" name="CuadroTexto 11">
                <a:extLst>
                  <a:ext uri="{FF2B5EF4-FFF2-40B4-BE49-F238E27FC236}">
                    <a16:creationId xmlns:a16="http://schemas.microsoft.com/office/drawing/2014/main" id="{E6D37FE9-F88E-46A1-A1CB-3AF41E8992F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06932" y="5923360"/>
                <a:ext cx="1863844" cy="533992"/>
              </a:xfrm>
              <a:prstGeom prst="rect">
                <a:avLst/>
              </a:prstGeom>
              <a:blipFill>
                <a:blip r:embed="rId9"/>
                <a:stretch>
                  <a:fillRect l="-3595" b="-9195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Marcador de número de diapositiva 12">
            <a:extLst>
              <a:ext uri="{FF2B5EF4-FFF2-40B4-BE49-F238E27FC236}">
                <a16:creationId xmlns:a16="http://schemas.microsoft.com/office/drawing/2014/main" id="{24DA8112-2CE2-4C6B-815D-15C893D9B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F36C4-25FB-4520-B1BB-5AECC19F1EB2}" type="slidenum">
              <a:rPr lang="es-MX" sz="2000" smtClean="0"/>
              <a:t>13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070986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06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480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o 1">
            <a:extLst>
              <a:ext uri="{FF2B5EF4-FFF2-40B4-BE49-F238E27FC236}">
                <a16:creationId xmlns:a16="http://schemas.microsoft.com/office/drawing/2014/main" id="{003ACFB4-7824-4EA9-BC44-CC9A8EEB5871}"/>
              </a:ext>
            </a:extLst>
          </p:cNvPr>
          <p:cNvGrpSpPr/>
          <p:nvPr/>
        </p:nvGrpSpPr>
        <p:grpSpPr>
          <a:xfrm>
            <a:off x="339695" y="235301"/>
            <a:ext cx="2745028" cy="1002305"/>
            <a:chOff x="339695" y="235301"/>
            <a:chExt cx="7974743" cy="1002305"/>
          </a:xfrm>
        </p:grpSpPr>
        <p:grpSp>
          <p:nvGrpSpPr>
            <p:cNvPr id="3" name="Grupo 2">
              <a:extLst>
                <a:ext uri="{FF2B5EF4-FFF2-40B4-BE49-F238E27FC236}">
                  <a16:creationId xmlns:a16="http://schemas.microsoft.com/office/drawing/2014/main" id="{0A85114B-EF23-4F05-8E84-6EE4C30F2BEA}"/>
                </a:ext>
              </a:extLst>
            </p:cNvPr>
            <p:cNvGrpSpPr/>
            <p:nvPr/>
          </p:nvGrpSpPr>
          <p:grpSpPr>
            <a:xfrm>
              <a:off x="339695" y="235301"/>
              <a:ext cx="7974743" cy="1002305"/>
              <a:chOff x="339695" y="235301"/>
              <a:chExt cx="7974743" cy="1002305"/>
            </a:xfrm>
          </p:grpSpPr>
          <p:sp>
            <p:nvSpPr>
              <p:cNvPr id="5" name="Rectángulo 4">
                <a:extLst>
                  <a:ext uri="{FF2B5EF4-FFF2-40B4-BE49-F238E27FC236}">
                    <a16:creationId xmlns:a16="http://schemas.microsoft.com/office/drawing/2014/main" id="{E0DB8524-17A7-4483-A1B6-414092F13AE2}"/>
                  </a:ext>
                </a:extLst>
              </p:cNvPr>
              <p:cNvSpPr/>
              <p:nvPr/>
            </p:nvSpPr>
            <p:spPr>
              <a:xfrm>
                <a:off x="339695" y="235301"/>
                <a:ext cx="4916129" cy="81050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 dirty="0"/>
              </a:p>
            </p:txBody>
          </p:sp>
          <p:sp>
            <p:nvSpPr>
              <p:cNvPr id="6" name="Rectángulo: esquinas redondeadas 5">
                <a:extLst>
                  <a:ext uri="{FF2B5EF4-FFF2-40B4-BE49-F238E27FC236}">
                    <a16:creationId xmlns:a16="http://schemas.microsoft.com/office/drawing/2014/main" id="{8895B55B-899D-4784-81A6-935E6AFE530E}"/>
                  </a:ext>
                </a:extLst>
              </p:cNvPr>
              <p:cNvSpPr/>
              <p:nvPr/>
            </p:nvSpPr>
            <p:spPr>
              <a:xfrm>
                <a:off x="501445" y="373626"/>
                <a:ext cx="7812993" cy="863980"/>
              </a:xfrm>
              <a:prstGeom prst="round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sp>
          <p:nvSpPr>
            <p:cNvPr id="4" name="Rectángulo 3">
              <a:extLst>
                <a:ext uri="{FF2B5EF4-FFF2-40B4-BE49-F238E27FC236}">
                  <a16:creationId xmlns:a16="http://schemas.microsoft.com/office/drawing/2014/main" id="{28E956B5-0FB6-4890-A784-C6773F436C64}"/>
                </a:ext>
              </a:extLst>
            </p:cNvPr>
            <p:cNvSpPr/>
            <p:nvPr/>
          </p:nvSpPr>
          <p:spPr>
            <a:xfrm>
              <a:off x="595334" y="472707"/>
              <a:ext cx="2447208" cy="707886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r>
                <a:rPr lang="es-MX" sz="40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Resultados</a:t>
              </a:r>
              <a:endParaRPr lang="es-ES" sz="4000" b="0" i="1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pic>
        <p:nvPicPr>
          <p:cNvPr id="7" name="900_velBorde">
            <a:hlinkClick r:id="" action="ppaction://media"/>
            <a:extLst>
              <a:ext uri="{FF2B5EF4-FFF2-40B4-BE49-F238E27FC236}">
                <a16:creationId xmlns:a16="http://schemas.microsoft.com/office/drawing/2014/main" id="{2C5EE799-B09A-414D-A0A2-F42E2FB475D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21774" r="22164"/>
          <a:stretch/>
        </p:blipFill>
        <p:spPr>
          <a:xfrm>
            <a:off x="3435426" y="1483458"/>
            <a:ext cx="5321147" cy="4884138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9" name="CuadroTexto 8">
                <a:extLst>
                  <a:ext uri="{FF2B5EF4-FFF2-40B4-BE49-F238E27FC236}">
                    <a16:creationId xmlns:a16="http://schemas.microsoft.com/office/drawing/2014/main" id="{B003F422-8BAD-496D-A9CB-8A2E7A7CF223}"/>
                  </a:ext>
                </a:extLst>
              </p:cNvPr>
              <p:cNvSpPr txBox="1"/>
              <p:nvPr/>
            </p:nvSpPr>
            <p:spPr>
              <a:xfrm>
                <a:off x="4525099" y="538620"/>
                <a:ext cx="3561616" cy="53399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MX" sz="2000" b="1" dirty="0"/>
                  <a:t>30x30;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MX" sz="20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MX" sz="2000" b="1" i="1" smtClean="0">
                            <a:latin typeface="Cambria Math" panose="02040503050406030204" pitchFamily="18" charset="0"/>
                          </a:rPr>
                          <m:t>𝑳</m:t>
                        </m:r>
                      </m:e>
                      <m:sub>
                        <m:r>
                          <a:rPr lang="es-MX" sz="2000" b="1" i="1" smtClean="0">
                            <a:latin typeface="Cambria Math" panose="02040503050406030204" pitchFamily="18" charset="0"/>
                          </a:rPr>
                          <m:t>𝒓𝒆𝒇</m:t>
                        </m:r>
                      </m:sub>
                    </m:sSub>
                    <m:r>
                      <a:rPr lang="es-MX" sz="2000" b="1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s-MX" sz="2000" b="1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MX" sz="2000" b="1" i="1" smtClean="0">
                            <a:latin typeface="Cambria Math" panose="02040503050406030204" pitchFamily="18" charset="0"/>
                          </a:rPr>
                          <m:t>𝑳</m:t>
                        </m:r>
                      </m:num>
                      <m:den>
                        <m:r>
                          <a:rPr lang="es-MX" sz="2000" b="1" i="1" smtClean="0">
                            <a:latin typeface="Cambria Math" panose="02040503050406030204" pitchFamily="18" charset="0"/>
                          </a:rPr>
                          <m:t>𝟐</m:t>
                        </m:r>
                      </m:den>
                    </m:f>
                    <m:r>
                      <a:rPr lang="es-MX" sz="2000" b="1" i="1" smtClean="0">
                        <a:latin typeface="Cambria Math" panose="02040503050406030204" pitchFamily="18" charset="0"/>
                      </a:rPr>
                      <m:t> ; </m:t>
                    </m:r>
                    <m:sSub>
                      <m:sSubPr>
                        <m:ctrlPr>
                          <a:rPr lang="es-MX" sz="20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MX" sz="2000" b="1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s-MX" sz="2000" b="1" i="1" smtClean="0">
                            <a:latin typeface="Cambria Math" panose="02040503050406030204" pitchFamily="18" charset="0"/>
                          </a:rPr>
                          <m:t>𝒗</m:t>
                        </m:r>
                      </m:e>
                      <m:sub>
                        <m:r>
                          <a:rPr lang="es-MX" sz="2000" b="1" i="1" smtClean="0">
                            <a:latin typeface="Cambria Math" panose="02040503050406030204" pitchFamily="18" charset="0"/>
                          </a:rPr>
                          <m:t>𝒃𝒐𝒓𝒅𝒆</m:t>
                        </m:r>
                      </m:sub>
                    </m:sSub>
                    <m:r>
                      <a:rPr lang="es-MX" sz="2000" b="1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s-MX" sz="2000" b="1" i="1" smtClean="0">
                        <a:latin typeface="Cambria Math" panose="02040503050406030204" pitchFamily="18" charset="0"/>
                      </a:rPr>
                      <m:t>𝟎</m:t>
                    </m:r>
                    <m:r>
                      <a:rPr lang="es-MX" sz="2000" b="1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s-MX" sz="2000" b="1" i="1" smtClean="0">
                        <a:latin typeface="Cambria Math" panose="02040503050406030204" pitchFamily="18" charset="0"/>
                      </a:rPr>
                      <m:t>𝟓</m:t>
                    </m:r>
                  </m:oMath>
                </a14:m>
                <a:endParaRPr lang="es-MX" b="1" dirty="0"/>
              </a:p>
            </p:txBody>
          </p:sp>
        </mc:Choice>
        <mc:Fallback>
          <p:sp>
            <p:nvSpPr>
              <p:cNvPr id="9" name="CuadroTexto 8">
                <a:extLst>
                  <a:ext uri="{FF2B5EF4-FFF2-40B4-BE49-F238E27FC236}">
                    <a16:creationId xmlns:a16="http://schemas.microsoft.com/office/drawing/2014/main" id="{B003F422-8BAD-496D-A9CB-8A2E7A7CF22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25099" y="538620"/>
                <a:ext cx="3561616" cy="533992"/>
              </a:xfrm>
              <a:prstGeom prst="rect">
                <a:avLst/>
              </a:prstGeom>
              <a:blipFill>
                <a:blip r:embed="rId5"/>
                <a:stretch>
                  <a:fillRect l="-1709" b="-7955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Marcador de número de diapositiva 9">
            <a:extLst>
              <a:ext uri="{FF2B5EF4-FFF2-40B4-BE49-F238E27FC236}">
                <a16:creationId xmlns:a16="http://schemas.microsoft.com/office/drawing/2014/main" id="{CE77A8DC-6347-442B-AB7C-1E0642692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F36C4-25FB-4520-B1BB-5AECC19F1EB2}" type="slidenum">
              <a:rPr lang="es-MX" sz="2000" smtClean="0"/>
              <a:t>14</a:t>
            </a:fld>
            <a:endParaRPr lang="es-MX" sz="2000" dirty="0"/>
          </a:p>
        </p:txBody>
      </p:sp>
    </p:spTree>
    <p:extLst>
      <p:ext uri="{BB962C8B-B14F-4D97-AF65-F5344CB8AC3E}">
        <p14:creationId xmlns:p14="http://schemas.microsoft.com/office/powerpoint/2010/main" val="1130689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01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o 10">
            <a:extLst>
              <a:ext uri="{FF2B5EF4-FFF2-40B4-BE49-F238E27FC236}">
                <a16:creationId xmlns:a16="http://schemas.microsoft.com/office/drawing/2014/main" id="{ED717A3A-5059-4E73-8E7B-690A42F7A9FF}"/>
              </a:ext>
            </a:extLst>
          </p:cNvPr>
          <p:cNvGrpSpPr/>
          <p:nvPr/>
        </p:nvGrpSpPr>
        <p:grpSpPr>
          <a:xfrm>
            <a:off x="5651652" y="342227"/>
            <a:ext cx="7127910" cy="1000154"/>
            <a:chOff x="8900452" y="309167"/>
            <a:chExt cx="3375644" cy="1000154"/>
          </a:xfrm>
        </p:grpSpPr>
        <p:grpSp>
          <p:nvGrpSpPr>
            <p:cNvPr id="12" name="Grupo 11">
              <a:extLst>
                <a:ext uri="{FF2B5EF4-FFF2-40B4-BE49-F238E27FC236}">
                  <a16:creationId xmlns:a16="http://schemas.microsoft.com/office/drawing/2014/main" id="{0C8D7742-BF79-4A55-AB10-BCFCB26CADF9}"/>
                </a:ext>
              </a:extLst>
            </p:cNvPr>
            <p:cNvGrpSpPr/>
            <p:nvPr/>
          </p:nvGrpSpPr>
          <p:grpSpPr>
            <a:xfrm>
              <a:off x="8900452" y="309167"/>
              <a:ext cx="2804876" cy="1000154"/>
              <a:chOff x="501445" y="237452"/>
              <a:chExt cx="8259102" cy="1000154"/>
            </a:xfrm>
          </p:grpSpPr>
          <p:sp>
            <p:nvSpPr>
              <p:cNvPr id="14" name="Rectángulo 13">
                <a:extLst>
                  <a:ext uri="{FF2B5EF4-FFF2-40B4-BE49-F238E27FC236}">
                    <a16:creationId xmlns:a16="http://schemas.microsoft.com/office/drawing/2014/main" id="{3C4382F8-782F-4D83-A71F-6EB3AFBCCE85}"/>
                  </a:ext>
                </a:extLst>
              </p:cNvPr>
              <p:cNvSpPr/>
              <p:nvPr/>
            </p:nvSpPr>
            <p:spPr>
              <a:xfrm>
                <a:off x="3844418" y="237452"/>
                <a:ext cx="4916129" cy="81050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 dirty="0"/>
              </a:p>
            </p:txBody>
          </p:sp>
          <p:sp>
            <p:nvSpPr>
              <p:cNvPr id="15" name="Rectángulo: esquinas redondeadas 14">
                <a:extLst>
                  <a:ext uri="{FF2B5EF4-FFF2-40B4-BE49-F238E27FC236}">
                    <a16:creationId xmlns:a16="http://schemas.microsoft.com/office/drawing/2014/main" id="{6620DF47-EC1C-492A-B857-0BB2C5552CE5}"/>
                  </a:ext>
                </a:extLst>
              </p:cNvPr>
              <p:cNvSpPr/>
              <p:nvPr/>
            </p:nvSpPr>
            <p:spPr>
              <a:xfrm>
                <a:off x="501445" y="373626"/>
                <a:ext cx="7812993" cy="863980"/>
              </a:xfrm>
              <a:prstGeom prst="round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sp>
          <p:nvSpPr>
            <p:cNvPr id="13" name="Rectángulo 12">
              <a:extLst>
                <a:ext uri="{FF2B5EF4-FFF2-40B4-BE49-F238E27FC236}">
                  <a16:creationId xmlns:a16="http://schemas.microsoft.com/office/drawing/2014/main" id="{9EFF1FF2-362B-4416-B782-4B546CF9D84A}"/>
                </a:ext>
              </a:extLst>
            </p:cNvPr>
            <p:cNvSpPr/>
            <p:nvPr/>
          </p:nvSpPr>
          <p:spPr>
            <a:xfrm>
              <a:off x="9007483" y="554165"/>
              <a:ext cx="3268613" cy="64633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s-MX" sz="36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Aplicaciones en Astrofísica</a:t>
              </a:r>
              <a:endParaRPr lang="es-ES" sz="360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8" name="CustomShape 6">
            <a:extLst>
              <a:ext uri="{FF2B5EF4-FFF2-40B4-BE49-F238E27FC236}">
                <a16:creationId xmlns:a16="http://schemas.microsoft.com/office/drawing/2014/main" id="{34433671-FB35-4681-9836-2B6669E3FA50}"/>
              </a:ext>
            </a:extLst>
          </p:cNvPr>
          <p:cNvSpPr/>
          <p:nvPr/>
        </p:nvSpPr>
        <p:spPr>
          <a:xfrm>
            <a:off x="374573" y="1598330"/>
            <a:ext cx="11589745" cy="194295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endParaRPr lang="es-CO" b="0" strike="noStrike" spc="-1" dirty="0"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CO" sz="2400" strike="noStrike" spc="-1" dirty="0">
                <a:solidFill>
                  <a:srgbClr val="000000"/>
                </a:solidFill>
                <a:latin typeface="Arial"/>
                <a:ea typeface="DejaVu Sans"/>
              </a:rPr>
              <a:t>Simulaciones cosmológicas: </a:t>
            </a:r>
            <a:r>
              <a:rPr lang="es-CO" sz="2400" u="sng" strike="noStrike" spc="-1" dirty="0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2"/>
              </a:rPr>
              <a:t>https://www.clues-project.org/cms/images-and-movies/gas/</a:t>
            </a:r>
            <a:endParaRPr lang="es-CO" sz="2400" strike="noStrike" spc="-1" dirty="0"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CO" sz="2400" strike="noStrike" spc="-1" dirty="0">
                <a:solidFill>
                  <a:srgbClr val="000000"/>
                </a:solidFill>
                <a:latin typeface="Arial"/>
                <a:ea typeface="DejaVu Sans"/>
              </a:rPr>
              <a:t>Formación y evolución de galaxias: </a:t>
            </a:r>
            <a:r>
              <a:rPr lang="es-CO" sz="2400" u="sng" strike="noStrike" spc="-1" dirty="0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3"/>
              </a:rPr>
              <a:t>https://www.youtube.com/watch?v=s-25dEcY-WU</a:t>
            </a:r>
            <a:endParaRPr lang="es-CO" sz="2400" strike="noStrike" spc="-1" dirty="0"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CO" sz="2400" strike="noStrike" spc="-1" dirty="0">
                <a:solidFill>
                  <a:srgbClr val="000000"/>
                </a:solidFill>
                <a:latin typeface="Arial"/>
                <a:ea typeface="DejaVu Sans"/>
              </a:rPr>
              <a:t>Formación de estrellas: </a:t>
            </a:r>
            <a:r>
              <a:rPr lang="es-CO" sz="2400" u="sng" strike="noStrike" spc="-1" dirty="0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4"/>
              </a:rPr>
              <a:t>https://www.youtube.com/watch?v=YbdwTwB8jtc</a:t>
            </a:r>
            <a:endParaRPr lang="es-CO" sz="2400" strike="noStrike" spc="-1" dirty="0">
              <a:latin typeface="Arial"/>
            </a:endParaRPr>
          </a:p>
        </p:txBody>
      </p:sp>
      <p:sp>
        <p:nvSpPr>
          <p:cNvPr id="17" name="Marcador de número de diapositiva 16">
            <a:extLst>
              <a:ext uri="{FF2B5EF4-FFF2-40B4-BE49-F238E27FC236}">
                <a16:creationId xmlns:a16="http://schemas.microsoft.com/office/drawing/2014/main" id="{D0116B61-4500-4DB5-BCE5-2820334DB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F36C4-25FB-4520-B1BB-5AECC19F1EB2}" type="slidenum">
              <a:rPr lang="es-MX" sz="2000" smtClean="0"/>
              <a:t>15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5958593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o 1">
            <a:extLst>
              <a:ext uri="{FF2B5EF4-FFF2-40B4-BE49-F238E27FC236}">
                <a16:creationId xmlns:a16="http://schemas.microsoft.com/office/drawing/2014/main" id="{8ED26612-89F9-403F-9880-BEAAE14988C7}"/>
              </a:ext>
            </a:extLst>
          </p:cNvPr>
          <p:cNvGrpSpPr/>
          <p:nvPr/>
        </p:nvGrpSpPr>
        <p:grpSpPr>
          <a:xfrm>
            <a:off x="339695" y="235301"/>
            <a:ext cx="3108586" cy="1002305"/>
            <a:chOff x="339695" y="235301"/>
            <a:chExt cx="7974743" cy="1002305"/>
          </a:xfrm>
        </p:grpSpPr>
        <p:grpSp>
          <p:nvGrpSpPr>
            <p:cNvPr id="3" name="Grupo 2">
              <a:extLst>
                <a:ext uri="{FF2B5EF4-FFF2-40B4-BE49-F238E27FC236}">
                  <a16:creationId xmlns:a16="http://schemas.microsoft.com/office/drawing/2014/main" id="{B7B3A071-6DDF-40EE-94F4-2E22C64A0FD8}"/>
                </a:ext>
              </a:extLst>
            </p:cNvPr>
            <p:cNvGrpSpPr/>
            <p:nvPr/>
          </p:nvGrpSpPr>
          <p:grpSpPr>
            <a:xfrm>
              <a:off x="339695" y="235301"/>
              <a:ext cx="7974743" cy="1002305"/>
              <a:chOff x="339695" y="235301"/>
              <a:chExt cx="7974743" cy="1002305"/>
            </a:xfrm>
          </p:grpSpPr>
          <p:sp>
            <p:nvSpPr>
              <p:cNvPr id="5" name="Rectángulo 4">
                <a:extLst>
                  <a:ext uri="{FF2B5EF4-FFF2-40B4-BE49-F238E27FC236}">
                    <a16:creationId xmlns:a16="http://schemas.microsoft.com/office/drawing/2014/main" id="{6662E957-BA5A-4F95-81DE-87DF0B7FC32D}"/>
                  </a:ext>
                </a:extLst>
              </p:cNvPr>
              <p:cNvSpPr/>
              <p:nvPr/>
            </p:nvSpPr>
            <p:spPr>
              <a:xfrm>
                <a:off x="339695" y="235301"/>
                <a:ext cx="4916129" cy="81050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 dirty="0"/>
              </a:p>
            </p:txBody>
          </p:sp>
          <p:sp>
            <p:nvSpPr>
              <p:cNvPr id="6" name="Rectángulo: esquinas redondeadas 5">
                <a:extLst>
                  <a:ext uri="{FF2B5EF4-FFF2-40B4-BE49-F238E27FC236}">
                    <a16:creationId xmlns:a16="http://schemas.microsoft.com/office/drawing/2014/main" id="{9AE20BBA-63E3-4B11-9D96-151BDB4EBFA9}"/>
                  </a:ext>
                </a:extLst>
              </p:cNvPr>
              <p:cNvSpPr/>
              <p:nvPr/>
            </p:nvSpPr>
            <p:spPr>
              <a:xfrm>
                <a:off x="501445" y="373626"/>
                <a:ext cx="7812993" cy="863980"/>
              </a:xfrm>
              <a:prstGeom prst="round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sp>
          <p:nvSpPr>
            <p:cNvPr id="4" name="Rectángulo 3">
              <a:extLst>
                <a:ext uri="{FF2B5EF4-FFF2-40B4-BE49-F238E27FC236}">
                  <a16:creationId xmlns:a16="http://schemas.microsoft.com/office/drawing/2014/main" id="{56DB5FE0-2C8F-4254-A792-199054ECE444}"/>
                </a:ext>
              </a:extLst>
            </p:cNvPr>
            <p:cNvSpPr/>
            <p:nvPr/>
          </p:nvSpPr>
          <p:spPr>
            <a:xfrm>
              <a:off x="595334" y="472707"/>
              <a:ext cx="7495874" cy="707886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r>
                <a:rPr lang="es-MX" sz="40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Referencias</a:t>
              </a:r>
              <a:endParaRPr lang="es-ES" sz="4000" b="0" i="1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C48BF1B-E615-4F4E-A892-6D5FAE343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F36C4-25FB-4520-B1BB-5AECC19F1EB2}" type="slidenum">
              <a:rPr lang="es-MX" sz="2000" smtClean="0"/>
              <a:t>16</a:t>
            </a:fld>
            <a:endParaRPr lang="es-MX" dirty="0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ABF4DD62-6205-4948-A3D0-4359187D139A}"/>
              </a:ext>
            </a:extLst>
          </p:cNvPr>
          <p:cNvSpPr/>
          <p:nvPr/>
        </p:nvSpPr>
        <p:spPr>
          <a:xfrm>
            <a:off x="339695" y="1744462"/>
            <a:ext cx="11437336" cy="440120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000" dirty="0">
                <a:effectLst/>
              </a:rPr>
              <a:t>[1]	G. R. Liu and L. M. B., </a:t>
            </a:r>
            <a:r>
              <a:rPr lang="en-US" sz="2000" i="1" dirty="0">
                <a:effectLst/>
              </a:rPr>
              <a:t>Smoothed Particle Hydrodynamics_ A Meshfree Particle Method</a:t>
            </a:r>
            <a:r>
              <a:rPr lang="en-US" sz="2000" dirty="0">
                <a:effectLst/>
              </a:rPr>
              <a:t>. World Scientific Publishing Company, 2003.</a:t>
            </a:r>
          </a:p>
          <a:p>
            <a:endParaRPr lang="en-US" sz="2000" dirty="0">
              <a:effectLst/>
            </a:endParaRPr>
          </a:p>
          <a:p>
            <a:r>
              <a:rPr lang="en-US" sz="2000" dirty="0">
                <a:effectLst/>
              </a:rPr>
              <a:t>[2]	S. </a:t>
            </a:r>
            <a:r>
              <a:rPr lang="en-US" sz="2000" dirty="0" err="1">
                <a:effectLst/>
              </a:rPr>
              <a:t>Adami</a:t>
            </a:r>
            <a:r>
              <a:rPr lang="en-US" sz="2000" dirty="0">
                <a:effectLst/>
              </a:rPr>
              <a:t>, X. Hu, and N. Adams, “Simulating three-dimensional turbulence with SPH,” </a:t>
            </a:r>
            <a:r>
              <a:rPr lang="en-US" sz="2000" i="1" dirty="0">
                <a:effectLst/>
              </a:rPr>
              <a:t>Proc. Summer </a:t>
            </a:r>
            <a:r>
              <a:rPr lang="en-US" sz="2000" i="1" dirty="0" err="1">
                <a:effectLst/>
              </a:rPr>
              <a:t>Progr</a:t>
            </a:r>
            <a:r>
              <a:rPr lang="en-US" sz="2000" i="1" dirty="0">
                <a:effectLst/>
              </a:rPr>
              <a:t>.</a:t>
            </a:r>
            <a:r>
              <a:rPr lang="en-US" sz="2000" dirty="0">
                <a:effectLst/>
              </a:rPr>
              <a:t>, no. 2006, p. 177, 2012.</a:t>
            </a:r>
          </a:p>
          <a:p>
            <a:endParaRPr lang="en-US" sz="2000" b="0" cap="none" spc="0" dirty="0">
              <a:ln w="0"/>
              <a:solidFill>
                <a:schemeClr val="tx1"/>
              </a:solidFill>
            </a:endParaRPr>
          </a:p>
          <a:p>
            <a:r>
              <a:rPr lang="en-US" sz="2000" dirty="0">
                <a:effectLst/>
              </a:rPr>
              <a:t>[3]	X. Y. Hu and N. A. Adams, “An incompressible multi-phase SPH method,” </a:t>
            </a:r>
            <a:r>
              <a:rPr lang="en-US" sz="2000" i="1" dirty="0">
                <a:effectLst/>
              </a:rPr>
              <a:t>J. </a:t>
            </a:r>
            <a:r>
              <a:rPr lang="en-US" sz="2000" i="1" dirty="0" err="1">
                <a:effectLst/>
              </a:rPr>
              <a:t>Comput</a:t>
            </a:r>
            <a:r>
              <a:rPr lang="en-US" sz="2000" i="1" dirty="0">
                <a:effectLst/>
              </a:rPr>
              <a:t>. Phys.</a:t>
            </a:r>
            <a:r>
              <a:rPr lang="en-US" sz="2000" dirty="0">
                <a:effectLst/>
              </a:rPr>
              <a:t>, vol. 227, no. 1, pp. 264–278, 2007, </a:t>
            </a:r>
            <a:r>
              <a:rPr lang="en-US" sz="2000" dirty="0" err="1">
                <a:effectLst/>
              </a:rPr>
              <a:t>doi</a:t>
            </a:r>
            <a:r>
              <a:rPr lang="en-US" sz="2000" dirty="0">
                <a:effectLst/>
              </a:rPr>
              <a:t>: 10.1016/j.jcp.2007.07.013.</a:t>
            </a:r>
          </a:p>
          <a:p>
            <a:endParaRPr lang="en-US" sz="2000" b="0" cap="none" spc="0" dirty="0">
              <a:ln w="0"/>
              <a:solidFill>
                <a:schemeClr val="tx1"/>
              </a:solidFill>
            </a:endParaRPr>
          </a:p>
          <a:p>
            <a:r>
              <a:rPr lang="en-US" sz="2000" dirty="0"/>
              <a:t>[4]	Catalina, V. ; Luis Fernando, Q. (2018). Smoothed Particle Hydrodynamics SPH [PowerPoint slides].</a:t>
            </a:r>
          </a:p>
          <a:p>
            <a:endParaRPr lang="en-US" sz="2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sz="2000" dirty="0"/>
              <a:t>[5]	Catalina, V. ; Luis Fernando, Q. (2018). </a:t>
            </a:r>
            <a:r>
              <a:rPr lang="es-MX" sz="2000" dirty="0"/>
              <a:t>Ecuaciones de Navier-Stokes en SPH</a:t>
            </a:r>
            <a:r>
              <a:rPr lang="en-US" sz="2000" dirty="0"/>
              <a:t> [PowerPoint slides].</a:t>
            </a:r>
          </a:p>
          <a:p>
            <a:endParaRPr lang="en-US" sz="2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es-E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218420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DEBBAA71-4F0F-4184-A0B5-29AA47595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F36C4-25FB-4520-B1BB-5AECC19F1EB2}" type="slidenum">
              <a:rPr lang="es-MX" smtClean="0"/>
              <a:t>17</a:t>
            </a:fld>
            <a:endParaRPr lang="es-MX"/>
          </a:p>
        </p:txBody>
      </p:sp>
      <p:grpSp>
        <p:nvGrpSpPr>
          <p:cNvPr id="7" name="Grupo 6">
            <a:extLst>
              <a:ext uri="{FF2B5EF4-FFF2-40B4-BE49-F238E27FC236}">
                <a16:creationId xmlns:a16="http://schemas.microsoft.com/office/drawing/2014/main" id="{8F402904-5E52-467C-AFC5-CCFE5E4903E2}"/>
              </a:ext>
            </a:extLst>
          </p:cNvPr>
          <p:cNvGrpSpPr/>
          <p:nvPr/>
        </p:nvGrpSpPr>
        <p:grpSpPr>
          <a:xfrm>
            <a:off x="4242727" y="2779295"/>
            <a:ext cx="3706545" cy="1299410"/>
            <a:chOff x="4523054" y="2417220"/>
            <a:chExt cx="3706545" cy="1299410"/>
          </a:xfrm>
        </p:grpSpPr>
        <p:sp>
          <p:nvSpPr>
            <p:cNvPr id="4" name="Rectángulo: esquinas redondeadas 3">
              <a:extLst>
                <a:ext uri="{FF2B5EF4-FFF2-40B4-BE49-F238E27FC236}">
                  <a16:creationId xmlns:a16="http://schemas.microsoft.com/office/drawing/2014/main" id="{E581BA01-BAFE-4D49-B364-B5BCB5C47A4A}"/>
                </a:ext>
              </a:extLst>
            </p:cNvPr>
            <p:cNvSpPr/>
            <p:nvPr/>
          </p:nvSpPr>
          <p:spPr>
            <a:xfrm>
              <a:off x="4523054" y="2417220"/>
              <a:ext cx="3706545" cy="1299410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6" name="Rectángulo 5">
              <a:extLst>
                <a:ext uri="{FF2B5EF4-FFF2-40B4-BE49-F238E27FC236}">
                  <a16:creationId xmlns:a16="http://schemas.microsoft.com/office/drawing/2014/main" id="{878A9E39-10EE-42E0-8DAE-F3DB27D2EE94}"/>
                </a:ext>
              </a:extLst>
            </p:cNvPr>
            <p:cNvSpPr/>
            <p:nvPr/>
          </p:nvSpPr>
          <p:spPr>
            <a:xfrm>
              <a:off x="4615909" y="2466761"/>
              <a:ext cx="3520836" cy="1200329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s-MX" sz="72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¡</a:t>
              </a:r>
              <a:r>
                <a:rPr lang="es-MX" sz="72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Gracias!</a:t>
              </a:r>
              <a:endParaRPr lang="es-ES" sz="7200" b="0" i="1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621658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4" name="Grupo 1023">
            <a:extLst>
              <a:ext uri="{FF2B5EF4-FFF2-40B4-BE49-F238E27FC236}">
                <a16:creationId xmlns:a16="http://schemas.microsoft.com/office/drawing/2014/main" id="{DF7B12FF-BC85-44BB-9BCE-4E9E0E13BE39}"/>
              </a:ext>
            </a:extLst>
          </p:cNvPr>
          <p:cNvGrpSpPr/>
          <p:nvPr/>
        </p:nvGrpSpPr>
        <p:grpSpPr>
          <a:xfrm>
            <a:off x="339695" y="235301"/>
            <a:ext cx="7974743" cy="1002305"/>
            <a:chOff x="339695" y="235301"/>
            <a:chExt cx="7974743" cy="1002305"/>
          </a:xfrm>
        </p:grpSpPr>
        <p:grpSp>
          <p:nvGrpSpPr>
            <p:cNvPr id="31" name="Grupo 30">
              <a:extLst>
                <a:ext uri="{FF2B5EF4-FFF2-40B4-BE49-F238E27FC236}">
                  <a16:creationId xmlns:a16="http://schemas.microsoft.com/office/drawing/2014/main" id="{24DBDE71-F70B-49D7-BE25-8A085996F74C}"/>
                </a:ext>
              </a:extLst>
            </p:cNvPr>
            <p:cNvGrpSpPr/>
            <p:nvPr/>
          </p:nvGrpSpPr>
          <p:grpSpPr>
            <a:xfrm>
              <a:off x="339695" y="235301"/>
              <a:ext cx="7974743" cy="1002305"/>
              <a:chOff x="339695" y="235301"/>
              <a:chExt cx="7974743" cy="1002305"/>
            </a:xfrm>
          </p:grpSpPr>
          <p:sp>
            <p:nvSpPr>
              <p:cNvPr id="29" name="Rectángulo 28">
                <a:extLst>
                  <a:ext uri="{FF2B5EF4-FFF2-40B4-BE49-F238E27FC236}">
                    <a16:creationId xmlns:a16="http://schemas.microsoft.com/office/drawing/2014/main" id="{E4DE821A-5431-4DB0-AE34-9FB0DA32E139}"/>
                  </a:ext>
                </a:extLst>
              </p:cNvPr>
              <p:cNvSpPr/>
              <p:nvPr/>
            </p:nvSpPr>
            <p:spPr>
              <a:xfrm>
                <a:off x="339695" y="235301"/>
                <a:ext cx="4916129" cy="81050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 dirty="0"/>
              </a:p>
            </p:txBody>
          </p:sp>
          <p:sp>
            <p:nvSpPr>
              <p:cNvPr id="28" name="Rectángulo: esquinas redondeadas 27">
                <a:extLst>
                  <a:ext uri="{FF2B5EF4-FFF2-40B4-BE49-F238E27FC236}">
                    <a16:creationId xmlns:a16="http://schemas.microsoft.com/office/drawing/2014/main" id="{7968C013-9B54-4195-8F12-D2BB8D3676CC}"/>
                  </a:ext>
                </a:extLst>
              </p:cNvPr>
              <p:cNvSpPr/>
              <p:nvPr/>
            </p:nvSpPr>
            <p:spPr>
              <a:xfrm>
                <a:off x="501445" y="373626"/>
                <a:ext cx="7812993" cy="863980"/>
              </a:xfrm>
              <a:prstGeom prst="round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sp>
          <p:nvSpPr>
            <p:cNvPr id="4" name="Rectángulo 3">
              <a:extLst>
                <a:ext uri="{FF2B5EF4-FFF2-40B4-BE49-F238E27FC236}">
                  <a16:creationId xmlns:a16="http://schemas.microsoft.com/office/drawing/2014/main" id="{7D0D08D9-0F0A-489F-B065-92A1418CE4A3}"/>
                </a:ext>
              </a:extLst>
            </p:cNvPr>
            <p:cNvSpPr/>
            <p:nvPr/>
          </p:nvSpPr>
          <p:spPr>
            <a:xfrm>
              <a:off x="595334" y="472707"/>
              <a:ext cx="7638053" cy="707886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r>
                <a:rPr lang="es-ES" sz="40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CFD </a:t>
              </a:r>
              <a:r>
                <a:rPr lang="es-ES" sz="4000" b="0" i="1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(</a:t>
              </a:r>
              <a:r>
                <a:rPr lang="en-US" sz="4000" b="0" i="1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Computational fluid dynamics</a:t>
              </a:r>
              <a:r>
                <a:rPr lang="es-ES" sz="4000" b="0" i="1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)</a:t>
              </a:r>
            </a:p>
          </p:txBody>
        </p:sp>
      </p:grpSp>
      <p:sp>
        <p:nvSpPr>
          <p:cNvPr id="6" name="Rectángulo 5">
            <a:extLst>
              <a:ext uri="{FF2B5EF4-FFF2-40B4-BE49-F238E27FC236}">
                <a16:creationId xmlns:a16="http://schemas.microsoft.com/office/drawing/2014/main" id="{60AFA165-2BB9-48B4-B314-2F0FF6B38F87}"/>
              </a:ext>
            </a:extLst>
          </p:cNvPr>
          <p:cNvSpPr/>
          <p:nvPr/>
        </p:nvSpPr>
        <p:spPr>
          <a:xfrm>
            <a:off x="5161935" y="1494360"/>
            <a:ext cx="6676104" cy="584775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342900" indent="-342900" algn="just">
              <a:buFontTx/>
              <a:buChar char="-"/>
            </a:pPr>
            <a:r>
              <a:rPr lang="es-ES" sz="2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Soluciones numéricas</a:t>
            </a:r>
            <a:r>
              <a:rPr lang="es-E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a la dinámica de los medios continuos. </a:t>
            </a:r>
          </a:p>
          <a:p>
            <a:pPr marL="342900" indent="-342900" algn="just">
              <a:buFontTx/>
              <a:buChar char="-"/>
            </a:pPr>
            <a:r>
              <a:rPr lang="es-E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Es un campo de estudio muy activo aún y se han desarrollado diferentes métodos de discretización para modelar los fluidos, como por ejemplo:</a:t>
            </a:r>
          </a:p>
          <a:p>
            <a:pPr algn="just"/>
            <a:endParaRPr lang="es-ES" sz="2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800100" lvl="1" indent="-342900" algn="just">
              <a:buFontTx/>
              <a:buChar char="-"/>
            </a:pPr>
            <a:r>
              <a:rPr lang="es-E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Método de elementos y volúmenes finitos</a:t>
            </a:r>
          </a:p>
          <a:p>
            <a:pPr marL="800100" lvl="1" indent="-342900" algn="just">
              <a:buFontTx/>
              <a:buChar char="-"/>
            </a:pPr>
            <a:r>
              <a:rPr lang="es-E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Método de diferencias finitas</a:t>
            </a:r>
          </a:p>
          <a:p>
            <a:pPr lvl="1" algn="just"/>
            <a:endParaRPr lang="es-ES" sz="2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lvl="1" algn="just"/>
            <a:endParaRPr lang="es-ES" sz="2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800100" lvl="1" indent="-342900" algn="just">
              <a:buFontTx/>
              <a:buChar char="-"/>
            </a:pPr>
            <a:r>
              <a:rPr lang="es-ES" sz="32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SPH</a:t>
            </a:r>
          </a:p>
          <a:p>
            <a:pPr lvl="1" algn="just"/>
            <a:endParaRPr lang="es-E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endParaRPr lang="es-E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8" name="Imagen 17">
            <a:extLst>
              <a:ext uri="{FF2B5EF4-FFF2-40B4-BE49-F238E27FC236}">
                <a16:creationId xmlns:a16="http://schemas.microsoft.com/office/drawing/2014/main" id="{2FB4F664-60D7-4241-BBA0-68BEA4914A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5367" y="1398745"/>
            <a:ext cx="3454286" cy="2512994"/>
          </a:xfrm>
          <a:prstGeom prst="rect">
            <a:avLst/>
          </a:prstGeom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C51A00AF-C9AF-491E-882F-4BB80FAF0CC9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1255367" y="4081896"/>
            <a:ext cx="3454286" cy="2563488"/>
          </a:xfrm>
          <a:prstGeom prst="rect">
            <a:avLst/>
          </a:prstGeom>
          <a:ln>
            <a:noFill/>
          </a:ln>
        </p:spPr>
      </p:pic>
      <p:grpSp>
        <p:nvGrpSpPr>
          <p:cNvPr id="24" name="Grupo 23">
            <a:extLst>
              <a:ext uri="{FF2B5EF4-FFF2-40B4-BE49-F238E27FC236}">
                <a16:creationId xmlns:a16="http://schemas.microsoft.com/office/drawing/2014/main" id="{48EE4F99-EA57-46BB-AB7E-3B72C4CD94EB}"/>
              </a:ext>
            </a:extLst>
          </p:cNvPr>
          <p:cNvGrpSpPr/>
          <p:nvPr/>
        </p:nvGrpSpPr>
        <p:grpSpPr>
          <a:xfrm>
            <a:off x="8045648" y="3473816"/>
            <a:ext cx="3346110" cy="684614"/>
            <a:chOff x="5159610" y="4862813"/>
            <a:chExt cx="3346110" cy="684614"/>
          </a:xfrm>
          <a:solidFill>
            <a:schemeClr val="bg1"/>
          </a:solidFill>
        </p:grpSpPr>
        <p:sp>
          <p:nvSpPr>
            <p:cNvPr id="23" name="Elipse 22">
              <a:extLst>
                <a:ext uri="{FF2B5EF4-FFF2-40B4-BE49-F238E27FC236}">
                  <a16:creationId xmlns:a16="http://schemas.microsoft.com/office/drawing/2014/main" id="{F5183F0D-BC17-4A95-97AC-4E7198ACC5E4}"/>
                </a:ext>
              </a:extLst>
            </p:cNvPr>
            <p:cNvSpPr/>
            <p:nvPr/>
          </p:nvSpPr>
          <p:spPr>
            <a:xfrm>
              <a:off x="5159610" y="4862813"/>
              <a:ext cx="3346110" cy="684614"/>
            </a:xfrm>
            <a:prstGeom prst="ellipse">
              <a:avLst/>
            </a:prstGeom>
            <a:grp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sp>
          <p:nvSpPr>
            <p:cNvPr id="10" name="CuadroTexto 9">
              <a:extLst>
                <a:ext uri="{FF2B5EF4-FFF2-40B4-BE49-F238E27FC236}">
                  <a16:creationId xmlns:a16="http://schemas.microsoft.com/office/drawing/2014/main" id="{A90E251A-877A-444E-9847-3B755B93515F}"/>
                </a:ext>
              </a:extLst>
            </p:cNvPr>
            <p:cNvSpPr txBox="1"/>
            <p:nvPr/>
          </p:nvSpPr>
          <p:spPr>
            <a:xfrm>
              <a:off x="5428400" y="5034494"/>
              <a:ext cx="2826158" cy="256179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s-MX" b="1" dirty="0"/>
                <a:t>Métodos basados en mayas</a:t>
              </a:r>
            </a:p>
          </p:txBody>
        </p:sp>
      </p:grpSp>
      <p:grpSp>
        <p:nvGrpSpPr>
          <p:cNvPr id="27" name="Grupo 26">
            <a:extLst>
              <a:ext uri="{FF2B5EF4-FFF2-40B4-BE49-F238E27FC236}">
                <a16:creationId xmlns:a16="http://schemas.microsoft.com/office/drawing/2014/main" id="{B4DE3922-D62D-4ED8-AD01-BCD7F472A283}"/>
              </a:ext>
            </a:extLst>
          </p:cNvPr>
          <p:cNvGrpSpPr/>
          <p:nvPr/>
        </p:nvGrpSpPr>
        <p:grpSpPr>
          <a:xfrm>
            <a:off x="7109258" y="5104899"/>
            <a:ext cx="4482225" cy="1323439"/>
            <a:chOff x="7109258" y="5104899"/>
            <a:chExt cx="4482225" cy="1323439"/>
          </a:xfrm>
        </p:grpSpPr>
        <p:grpSp>
          <p:nvGrpSpPr>
            <p:cNvPr id="22" name="Grupo 21">
              <a:extLst>
                <a:ext uri="{FF2B5EF4-FFF2-40B4-BE49-F238E27FC236}">
                  <a16:creationId xmlns:a16="http://schemas.microsoft.com/office/drawing/2014/main" id="{97664245-30BB-4B44-906E-940CD43BA8F3}"/>
                </a:ext>
              </a:extLst>
            </p:cNvPr>
            <p:cNvGrpSpPr/>
            <p:nvPr/>
          </p:nvGrpSpPr>
          <p:grpSpPr>
            <a:xfrm>
              <a:off x="7109258" y="5239800"/>
              <a:ext cx="1872780" cy="1020944"/>
              <a:chOff x="6617507" y="5300175"/>
              <a:chExt cx="1872780" cy="1020944"/>
            </a:xfrm>
            <a:solidFill>
              <a:schemeClr val="bg1"/>
            </a:solidFill>
          </p:grpSpPr>
          <p:sp>
            <p:nvSpPr>
              <p:cNvPr id="21" name="Elipse 20">
                <a:extLst>
                  <a:ext uri="{FF2B5EF4-FFF2-40B4-BE49-F238E27FC236}">
                    <a16:creationId xmlns:a16="http://schemas.microsoft.com/office/drawing/2014/main" id="{2277C710-4B51-4D8E-BD9B-6C4CBD9234FC}"/>
                  </a:ext>
                </a:extLst>
              </p:cNvPr>
              <p:cNvSpPr/>
              <p:nvPr/>
            </p:nvSpPr>
            <p:spPr>
              <a:xfrm>
                <a:off x="6617507" y="5300175"/>
                <a:ext cx="1872780" cy="1020944"/>
              </a:xfrm>
              <a:prstGeom prst="ellipse">
                <a:avLst/>
              </a:prstGeom>
              <a:grp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 dirty="0"/>
              </a:p>
            </p:txBody>
          </p:sp>
          <p:sp>
            <p:nvSpPr>
              <p:cNvPr id="16" name="CuadroTexto 15">
                <a:extLst>
                  <a:ext uri="{FF2B5EF4-FFF2-40B4-BE49-F238E27FC236}">
                    <a16:creationId xmlns:a16="http://schemas.microsoft.com/office/drawing/2014/main" id="{22F3E082-110A-4A17-8045-935D088889FA}"/>
                  </a:ext>
                </a:extLst>
              </p:cNvPr>
              <p:cNvSpPr txBox="1"/>
              <p:nvPr/>
            </p:nvSpPr>
            <p:spPr>
              <a:xfrm>
                <a:off x="6737135" y="5487481"/>
                <a:ext cx="1633524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85750" indent="-285750">
                  <a:buFontTx/>
                  <a:buChar char="-"/>
                </a:pPr>
                <a:r>
                  <a:rPr lang="es-MX" b="1" dirty="0"/>
                  <a:t>sin mayas</a:t>
                </a:r>
              </a:p>
              <a:p>
                <a:pPr marL="285750" indent="-285750">
                  <a:buFontTx/>
                  <a:buChar char="-"/>
                </a:pPr>
                <a:r>
                  <a:rPr lang="es-MX" b="1" dirty="0" err="1"/>
                  <a:t>Lagrangiano</a:t>
                </a:r>
                <a:endParaRPr lang="es-MX" b="1" dirty="0"/>
              </a:p>
            </p:txBody>
          </p:sp>
        </p:grpSp>
        <p:sp>
          <p:nvSpPr>
            <p:cNvPr id="25" name="Flecha: a la derecha 24">
              <a:extLst>
                <a:ext uri="{FF2B5EF4-FFF2-40B4-BE49-F238E27FC236}">
                  <a16:creationId xmlns:a16="http://schemas.microsoft.com/office/drawing/2014/main" id="{43028611-A986-4882-B195-07C7E36FD52B}"/>
                </a:ext>
              </a:extLst>
            </p:cNvPr>
            <p:cNvSpPr/>
            <p:nvPr/>
          </p:nvSpPr>
          <p:spPr>
            <a:xfrm>
              <a:off x="9065342" y="5584723"/>
              <a:ext cx="471948" cy="363793"/>
            </a:xfrm>
            <a:prstGeom prst="right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6" name="CuadroTexto 25">
              <a:extLst>
                <a:ext uri="{FF2B5EF4-FFF2-40B4-BE49-F238E27FC236}">
                  <a16:creationId xmlns:a16="http://schemas.microsoft.com/office/drawing/2014/main" id="{1604BDD3-6981-42C3-8D1C-3D25B0E6DB78}"/>
                </a:ext>
              </a:extLst>
            </p:cNvPr>
            <p:cNvSpPr txBox="1"/>
            <p:nvPr/>
          </p:nvSpPr>
          <p:spPr>
            <a:xfrm>
              <a:off x="9718703" y="5104899"/>
              <a:ext cx="1872780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MX" sz="1600" b="1" dirty="0"/>
                <a:t>Problemas más complejos como fluidos no confinados  o con bordes deformables</a:t>
              </a:r>
            </a:p>
          </p:txBody>
        </p:sp>
      </p:grpSp>
      <p:sp>
        <p:nvSpPr>
          <p:cNvPr id="1025" name="Marcador de número de diapositiva 1024">
            <a:extLst>
              <a:ext uri="{FF2B5EF4-FFF2-40B4-BE49-F238E27FC236}">
                <a16:creationId xmlns:a16="http://schemas.microsoft.com/office/drawing/2014/main" id="{0B79E035-C777-431E-A2F5-6D9325F99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F36C4-25FB-4520-B1BB-5AECC19F1EB2}" type="slidenum">
              <a:rPr lang="es-MX" sz="2000" smtClean="0"/>
              <a:t>2</a:t>
            </a:fld>
            <a:endParaRPr lang="es-MX" sz="2000" dirty="0"/>
          </a:p>
        </p:txBody>
      </p:sp>
      <p:sp>
        <p:nvSpPr>
          <p:cNvPr id="1030" name="CuadroTexto 1029">
            <a:extLst>
              <a:ext uri="{FF2B5EF4-FFF2-40B4-BE49-F238E27FC236}">
                <a16:creationId xmlns:a16="http://schemas.microsoft.com/office/drawing/2014/main" id="{5C57864D-FC6A-49E2-8B76-CFD4F8F324FA}"/>
              </a:ext>
            </a:extLst>
          </p:cNvPr>
          <p:cNvSpPr txBox="1"/>
          <p:nvPr/>
        </p:nvSpPr>
        <p:spPr>
          <a:xfrm>
            <a:off x="1527520" y="3881402"/>
            <a:ext cx="29099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900" dirty="0">
                <a:solidFill>
                  <a:schemeClr val="bg1">
                    <a:lumMod val="50000"/>
                  </a:schemeClr>
                </a:solidFill>
                <a:hlinkClick r:id="rId4" tooltip="https://en.wikipedia.org/wiki/Super_Sport_(Chevrolet)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Esta foto</a:t>
            </a:r>
            <a:r>
              <a:rPr lang="es-MX" sz="900" dirty="0">
                <a:solidFill>
                  <a:schemeClr val="bg1">
                    <a:lumMod val="50000"/>
                  </a:schemeClr>
                </a:solidFill>
              </a:rPr>
              <a:t> de Autor desconocido está bajo licencia </a:t>
            </a:r>
            <a:r>
              <a:rPr lang="es-MX" sz="900" dirty="0">
                <a:solidFill>
                  <a:schemeClr val="bg1">
                    <a:lumMod val="50000"/>
                  </a:schemeClr>
                </a:solidFill>
                <a:hlinkClick r:id="rId5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s-MX" sz="9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31" name="CuadroTexto 1030">
            <a:extLst>
              <a:ext uri="{FF2B5EF4-FFF2-40B4-BE49-F238E27FC236}">
                <a16:creationId xmlns:a16="http://schemas.microsoft.com/office/drawing/2014/main" id="{AC9D8ACC-455A-481F-B30E-278BBEF955A5}"/>
              </a:ext>
            </a:extLst>
          </p:cNvPr>
          <p:cNvSpPr txBox="1"/>
          <p:nvPr/>
        </p:nvSpPr>
        <p:spPr>
          <a:xfrm>
            <a:off x="1743227" y="6606059"/>
            <a:ext cx="29099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900" dirty="0">
                <a:solidFill>
                  <a:schemeClr val="bg1">
                    <a:lumMod val="50000"/>
                  </a:schemeClr>
                </a:solidFill>
              </a:rPr>
              <a:t>Imagen tomada de [4]</a:t>
            </a:r>
          </a:p>
        </p:txBody>
      </p:sp>
    </p:spTree>
    <p:extLst>
      <p:ext uri="{BB962C8B-B14F-4D97-AF65-F5344CB8AC3E}">
        <p14:creationId xmlns:p14="http://schemas.microsoft.com/office/powerpoint/2010/main" val="28705277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0" name="Rectángulo 19">
                <a:extLst>
                  <a:ext uri="{FF2B5EF4-FFF2-40B4-BE49-F238E27FC236}">
                    <a16:creationId xmlns:a16="http://schemas.microsoft.com/office/drawing/2014/main" id="{D823D938-5BCE-4720-8E28-E3575C465674}"/>
                  </a:ext>
                </a:extLst>
              </p:cNvPr>
              <p:cNvSpPr/>
              <p:nvPr/>
            </p:nvSpPr>
            <p:spPr>
              <a:xfrm>
                <a:off x="567673" y="747480"/>
                <a:ext cx="6676104" cy="6524863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</a:bodyPr>
              <a:lstStyle/>
              <a:p>
                <a:pPr algn="just"/>
                <a:r>
                  <a:rPr lang="es-ES" sz="2400" dirty="0">
                    <a:ln w="0"/>
                    <a:solidFill>
                      <a:schemeClr val="accent4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Desarrollado por la necesidad de solucionar problemas de hidrodinámica descritos por PDE de campos variables.</a:t>
                </a:r>
              </a:p>
              <a:p>
                <a:pPr marL="342900" indent="-342900" algn="just">
                  <a:buFontTx/>
                  <a:buChar char="-"/>
                </a:pPr>
                <a:endParaRPr lang="es-ES" sz="2000" b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  <a:p>
                <a:pPr marL="342900" indent="-342900" algn="just">
                  <a:buFontTx/>
                  <a:buChar char="-"/>
                </a:pPr>
                <a:r>
                  <a:rPr lang="es-ES" b="1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Lagrangino : </a:t>
                </a:r>
                <a:r>
                  <a:rPr lang="es-ES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Sistema de referencia en el fluido.</a:t>
                </a:r>
              </a:p>
              <a:p>
                <a:pPr marL="342900" indent="-342900" algn="just">
                  <a:buFontTx/>
                  <a:buChar char="-"/>
                </a:pPr>
                <a:r>
                  <a:rPr lang="es-ES" b="1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Sin Mayas: </a:t>
                </a:r>
                <a:r>
                  <a:rPr lang="es-ES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El dominio es discretizado con partículas arbitrariamente distribuidas.</a:t>
                </a:r>
              </a:p>
              <a:p>
                <a:pPr marL="342900" indent="-342900" algn="just">
                  <a:buFontTx/>
                  <a:buChar char="-"/>
                </a:pPr>
                <a:r>
                  <a:rPr lang="es-ES" b="1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Adaptativo: </a:t>
                </a:r>
                <a:r>
                  <a:rPr lang="es-ES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cada paso temporal depende de la configuración del sistema.</a:t>
                </a:r>
                <a:endParaRPr lang="es-ES" b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  <a:p>
                <a:pPr marL="342900" indent="-342900" algn="just">
                  <a:buFontTx/>
                  <a:buChar char="-"/>
                </a:pPr>
                <a:r>
                  <a:rPr lang="es-ES" b="1" cap="none" spc="0" dirty="0">
                    <a:ln w="0"/>
                    <a:solidFill>
                      <a:srgbClr val="FF0000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Representación integral de los campos:</a:t>
                </a:r>
                <a:r>
                  <a:rPr lang="es-ES" b="1" cap="none" spc="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</a:t>
                </a:r>
                <a:r>
                  <a:rPr lang="es-ES" cap="none" spc="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Se aproximan usando una función de suavizado (</a:t>
                </a:r>
                <a:r>
                  <a:rPr lang="es-ES" cap="none" spc="0" dirty="0" err="1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Kernel</a:t>
                </a:r>
                <a:r>
                  <a:rPr lang="es-ES" cap="none" spc="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) </a:t>
                </a:r>
                <a14:m>
                  <m:oMath xmlns:m="http://schemas.openxmlformats.org/officeDocument/2006/math">
                    <m:r>
                      <a:rPr lang="es-MX" sz="1600" b="0" i="1" cap="none" spc="0" smtClean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pitchFamily="18" charset="0"/>
                      </a:rPr>
                      <m:t>𝑊</m:t>
                    </m:r>
                    <m:r>
                      <a:rPr lang="es-MX" sz="1600" b="0" i="1" cap="none" spc="0" smtClean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pitchFamily="18" charset="0"/>
                      </a:rPr>
                      <m:t>(</m:t>
                    </m:r>
                    <m:r>
                      <a:rPr lang="es-MX" sz="1600" b="0" i="1" cap="none" spc="0" smtClean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pitchFamily="18" charset="0"/>
                      </a:rPr>
                      <m:t>𝑥</m:t>
                    </m:r>
                    <m:r>
                      <a:rPr lang="es-MX" sz="1600" b="0" i="1" cap="none" spc="0" smtClean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pitchFamily="18" charset="0"/>
                      </a:rPr>
                      <m:t>−</m:t>
                    </m:r>
                    <m:sSup>
                      <m:sSupPr>
                        <m:ctrlPr>
                          <a:rPr lang="es-MX" sz="1600" b="0" i="1" cap="none" spc="0" smtClean="0">
                            <a:ln w="0"/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MX" sz="1600" b="0" i="1" cap="none" spc="0" smtClean="0">
                            <a:ln w="0"/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s-MX" sz="1600" b="0" i="1" cap="none" spc="0" smtClean="0">
                            <a:ln w="0"/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s-MX" sz="1600" b="0" i="1" cap="none" spc="0" smtClean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pitchFamily="18" charset="0"/>
                      </a:rPr>
                      <m:t>,</m:t>
                    </m:r>
                    <m:r>
                      <a:rPr lang="es-MX" sz="1600" b="0" i="1" cap="none" spc="0" smtClean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pitchFamily="18" charset="0"/>
                      </a:rPr>
                      <m:t>h</m:t>
                    </m:r>
                    <m:r>
                      <a:rPr lang="es-MX" sz="1600" b="0" i="1" cap="none" spc="0" smtClean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s-ES" sz="2000" b="0" cap="none" spc="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tal qué:</a:t>
                </a:r>
              </a:p>
              <a:p>
                <a:pPr marL="342900" indent="-342900" algn="just">
                  <a:buFontTx/>
                  <a:buChar char="-"/>
                </a:pPr>
                <a:endParaRPr lang="es-ES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  <a:p>
                <a:pPr marL="342900" indent="-342900" algn="just">
                  <a:buFontTx/>
                  <a:buChar char="-"/>
                </a:pPr>
                <a:endParaRPr lang="es-ES" sz="20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  <a:p>
                <a:pPr algn="just"/>
                <a:endParaRPr lang="es-ES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  <a:p>
                <a:pPr algn="just"/>
                <a:r>
                  <a:rPr lang="es-ES" sz="2000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    </a:t>
                </a:r>
              </a:p>
              <a:p>
                <a:pPr algn="just"/>
                <a:endParaRPr lang="es-ES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  <a:p>
                <a:pPr algn="just"/>
                <a:r>
                  <a:rPr lang="es-ES" sz="2000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     d</a:t>
                </a:r>
                <a:r>
                  <a:rPr lang="es-ES" sz="2000" b="0" cap="none" spc="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e esta forma:</a:t>
                </a:r>
              </a:p>
              <a:p>
                <a:pPr algn="just"/>
                <a:endParaRPr lang="es-ES" sz="2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  <a:p>
                <a:pPr algn="ctr"/>
                <a:endParaRPr lang="es-ES" sz="5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</mc:Choice>
        <mc:Fallback>
          <p:sp>
            <p:nvSpPr>
              <p:cNvPr id="20" name="Rectángulo 19">
                <a:extLst>
                  <a:ext uri="{FF2B5EF4-FFF2-40B4-BE49-F238E27FC236}">
                    <a16:creationId xmlns:a16="http://schemas.microsoft.com/office/drawing/2014/main" id="{D823D938-5BCE-4720-8E28-E3575C46567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7673" y="747480"/>
                <a:ext cx="6676104" cy="6524863"/>
              </a:xfrm>
              <a:prstGeom prst="rect">
                <a:avLst/>
              </a:prstGeom>
              <a:blipFill>
                <a:blip r:embed="rId2"/>
                <a:stretch>
                  <a:fillRect l="-1553" t="-935" r="-1826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4" name="Imagen 33">
            <a:extLst>
              <a:ext uri="{FF2B5EF4-FFF2-40B4-BE49-F238E27FC236}">
                <a16:creationId xmlns:a16="http://schemas.microsoft.com/office/drawing/2014/main" id="{7CAFEFF3-63FB-4D15-8A0A-092B5E91CD44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1002003" y="6022871"/>
            <a:ext cx="3608293" cy="633962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B7789853-F24A-4FE7-8755-481E310EAEA8}"/>
              </a:ext>
            </a:extLst>
          </p:cNvPr>
          <p:cNvPicPr/>
          <p:nvPr/>
        </p:nvPicPr>
        <p:blipFill>
          <a:blip r:embed="rId4"/>
          <a:srcRect r="44771"/>
          <a:stretch/>
        </p:blipFill>
        <p:spPr>
          <a:xfrm>
            <a:off x="7934748" y="1914524"/>
            <a:ext cx="3689579" cy="4118351"/>
          </a:xfrm>
          <a:prstGeom prst="rect">
            <a:avLst/>
          </a:prstGeom>
          <a:ln>
            <a:noFill/>
          </a:ln>
        </p:spPr>
      </p:pic>
      <p:grpSp>
        <p:nvGrpSpPr>
          <p:cNvPr id="14" name="Grupo 13">
            <a:extLst>
              <a:ext uri="{FF2B5EF4-FFF2-40B4-BE49-F238E27FC236}">
                <a16:creationId xmlns:a16="http://schemas.microsoft.com/office/drawing/2014/main" id="{F6AE6611-2194-406B-AF24-33910243A574}"/>
              </a:ext>
            </a:extLst>
          </p:cNvPr>
          <p:cNvGrpSpPr/>
          <p:nvPr/>
        </p:nvGrpSpPr>
        <p:grpSpPr>
          <a:xfrm>
            <a:off x="9260726" y="342227"/>
            <a:ext cx="2804876" cy="1000154"/>
            <a:chOff x="8900452" y="309167"/>
            <a:chExt cx="2804876" cy="1000154"/>
          </a:xfrm>
        </p:grpSpPr>
        <p:grpSp>
          <p:nvGrpSpPr>
            <p:cNvPr id="15" name="Grupo 14">
              <a:extLst>
                <a:ext uri="{FF2B5EF4-FFF2-40B4-BE49-F238E27FC236}">
                  <a16:creationId xmlns:a16="http://schemas.microsoft.com/office/drawing/2014/main" id="{0AE34A5A-1550-438A-AB4C-27B1205B5421}"/>
                </a:ext>
              </a:extLst>
            </p:cNvPr>
            <p:cNvGrpSpPr/>
            <p:nvPr/>
          </p:nvGrpSpPr>
          <p:grpSpPr>
            <a:xfrm>
              <a:off x="8900452" y="309167"/>
              <a:ext cx="2804876" cy="1000154"/>
              <a:chOff x="501445" y="237452"/>
              <a:chExt cx="8259102" cy="1000154"/>
            </a:xfrm>
          </p:grpSpPr>
          <p:sp>
            <p:nvSpPr>
              <p:cNvPr id="17" name="Rectángulo 16">
                <a:extLst>
                  <a:ext uri="{FF2B5EF4-FFF2-40B4-BE49-F238E27FC236}">
                    <a16:creationId xmlns:a16="http://schemas.microsoft.com/office/drawing/2014/main" id="{DC6DD755-8D12-41B6-A7E8-AC6DC5487BA4}"/>
                  </a:ext>
                </a:extLst>
              </p:cNvPr>
              <p:cNvSpPr/>
              <p:nvPr/>
            </p:nvSpPr>
            <p:spPr>
              <a:xfrm>
                <a:off x="3844418" y="237452"/>
                <a:ext cx="4916129" cy="81050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 dirty="0"/>
              </a:p>
            </p:txBody>
          </p:sp>
          <p:sp>
            <p:nvSpPr>
              <p:cNvPr id="18" name="Rectángulo: esquinas redondeadas 17">
                <a:extLst>
                  <a:ext uri="{FF2B5EF4-FFF2-40B4-BE49-F238E27FC236}">
                    <a16:creationId xmlns:a16="http://schemas.microsoft.com/office/drawing/2014/main" id="{36BB3BD2-5221-43B8-B2B1-E4E06A0931C3}"/>
                  </a:ext>
                </a:extLst>
              </p:cNvPr>
              <p:cNvSpPr/>
              <p:nvPr/>
            </p:nvSpPr>
            <p:spPr>
              <a:xfrm>
                <a:off x="501445" y="373626"/>
                <a:ext cx="7812993" cy="863980"/>
              </a:xfrm>
              <a:prstGeom prst="round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3AE7C403-E82D-46BD-9B52-F1DB844A20EE}"/>
                </a:ext>
              </a:extLst>
            </p:cNvPr>
            <p:cNvSpPr/>
            <p:nvPr/>
          </p:nvSpPr>
          <p:spPr>
            <a:xfrm>
              <a:off x="9419264" y="478324"/>
              <a:ext cx="1186543" cy="830997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r>
                <a:rPr lang="es-MX" sz="48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SPH</a:t>
              </a:r>
              <a:endParaRPr lang="es-ES" sz="480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pic>
        <p:nvPicPr>
          <p:cNvPr id="24" name="Imagen 23">
            <a:extLst>
              <a:ext uri="{FF2B5EF4-FFF2-40B4-BE49-F238E27FC236}">
                <a16:creationId xmlns:a16="http://schemas.microsoft.com/office/drawing/2014/main" id="{08DDF685-3756-40C5-A716-96F1C32D655A}"/>
              </a:ext>
            </a:extLst>
          </p:cNvPr>
          <p:cNvPicPr/>
          <p:nvPr/>
        </p:nvPicPr>
        <p:blipFill>
          <a:blip r:embed="rId5"/>
          <a:stretch/>
        </p:blipFill>
        <p:spPr>
          <a:xfrm>
            <a:off x="1323871" y="4498060"/>
            <a:ext cx="2201550" cy="554461"/>
          </a:xfrm>
          <a:prstGeom prst="rect">
            <a:avLst/>
          </a:prstGeom>
          <a:ln>
            <a:noFill/>
          </a:ln>
        </p:spPr>
      </p:pic>
      <p:pic>
        <p:nvPicPr>
          <p:cNvPr id="26" name="Imagen 25">
            <a:extLst>
              <a:ext uri="{FF2B5EF4-FFF2-40B4-BE49-F238E27FC236}">
                <a16:creationId xmlns:a16="http://schemas.microsoft.com/office/drawing/2014/main" id="{D5DE3766-E1B2-4509-A93F-107104591314}"/>
              </a:ext>
            </a:extLst>
          </p:cNvPr>
          <p:cNvPicPr/>
          <p:nvPr/>
        </p:nvPicPr>
        <p:blipFill>
          <a:blip r:embed="rId6"/>
          <a:stretch/>
        </p:blipFill>
        <p:spPr>
          <a:xfrm>
            <a:off x="3866443" y="4554182"/>
            <a:ext cx="3070425" cy="442215"/>
          </a:xfrm>
          <a:prstGeom prst="rect">
            <a:avLst/>
          </a:prstGeom>
          <a:ln>
            <a:noFill/>
          </a:ln>
        </p:spPr>
      </p:pic>
      <p:pic>
        <p:nvPicPr>
          <p:cNvPr id="28" name="Imagen 27">
            <a:extLst>
              <a:ext uri="{FF2B5EF4-FFF2-40B4-BE49-F238E27FC236}">
                <a16:creationId xmlns:a16="http://schemas.microsoft.com/office/drawing/2014/main" id="{6606900B-DE78-4A1C-8631-65CAC4838703}"/>
              </a:ext>
            </a:extLst>
          </p:cNvPr>
          <p:cNvPicPr/>
          <p:nvPr/>
        </p:nvPicPr>
        <p:blipFill>
          <a:blip r:embed="rId7"/>
          <a:stretch/>
        </p:blipFill>
        <p:spPr>
          <a:xfrm>
            <a:off x="1548991" y="5191436"/>
            <a:ext cx="3322969" cy="301333"/>
          </a:xfrm>
          <a:prstGeom prst="rect">
            <a:avLst/>
          </a:prstGeom>
          <a:ln>
            <a:noFill/>
          </a:ln>
        </p:spPr>
      </p:pic>
      <p:pic>
        <p:nvPicPr>
          <p:cNvPr id="36" name="Imagen 35">
            <a:extLst>
              <a:ext uri="{FF2B5EF4-FFF2-40B4-BE49-F238E27FC236}">
                <a16:creationId xmlns:a16="http://schemas.microsoft.com/office/drawing/2014/main" id="{F0985226-4F2E-4B31-BFA4-BA70B381E92D}"/>
              </a:ext>
            </a:extLst>
          </p:cNvPr>
          <p:cNvPicPr/>
          <p:nvPr/>
        </p:nvPicPr>
        <p:blipFill>
          <a:blip r:embed="rId8"/>
          <a:stretch/>
        </p:blipFill>
        <p:spPr>
          <a:xfrm>
            <a:off x="4871960" y="5984524"/>
            <a:ext cx="3870011" cy="708975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37" name="Marcador de número de diapositiva 36">
            <a:extLst>
              <a:ext uri="{FF2B5EF4-FFF2-40B4-BE49-F238E27FC236}">
                <a16:creationId xmlns:a16="http://schemas.microsoft.com/office/drawing/2014/main" id="{BBF9DE5D-76E8-4608-842B-B5F8A6D95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F36C4-25FB-4520-B1BB-5AECC19F1EB2}" type="slidenum">
              <a:rPr lang="es-MX" sz="2000" smtClean="0"/>
              <a:t>3</a:t>
            </a:fld>
            <a:endParaRPr lang="es-MX" sz="2000" dirty="0"/>
          </a:p>
        </p:txBody>
      </p:sp>
      <p:sp>
        <p:nvSpPr>
          <p:cNvPr id="39" name="CuadroTexto 38">
            <a:extLst>
              <a:ext uri="{FF2B5EF4-FFF2-40B4-BE49-F238E27FC236}">
                <a16:creationId xmlns:a16="http://schemas.microsoft.com/office/drawing/2014/main" id="{22597F1E-0F59-4167-BAFB-35D15D6FDCEC}"/>
              </a:ext>
            </a:extLst>
          </p:cNvPr>
          <p:cNvSpPr txBox="1"/>
          <p:nvPr/>
        </p:nvSpPr>
        <p:spPr>
          <a:xfrm>
            <a:off x="9688726" y="3798998"/>
            <a:ext cx="29099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900" dirty="0">
                <a:solidFill>
                  <a:schemeClr val="bg1">
                    <a:lumMod val="50000"/>
                  </a:schemeClr>
                </a:solidFill>
              </a:rPr>
              <a:t>Imagen tomada de [4]</a:t>
            </a:r>
          </a:p>
        </p:txBody>
      </p:sp>
    </p:spTree>
    <p:extLst>
      <p:ext uri="{BB962C8B-B14F-4D97-AF65-F5344CB8AC3E}">
        <p14:creationId xmlns:p14="http://schemas.microsoft.com/office/powerpoint/2010/main" val="14010457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stomShape 7">
            <a:extLst>
              <a:ext uri="{FF2B5EF4-FFF2-40B4-BE49-F238E27FC236}">
                <a16:creationId xmlns:a16="http://schemas.microsoft.com/office/drawing/2014/main" id="{7DBB8EF6-693B-4DDB-882F-CB957718C966}"/>
              </a:ext>
            </a:extLst>
          </p:cNvPr>
          <p:cNvSpPr/>
          <p:nvPr/>
        </p:nvSpPr>
        <p:spPr>
          <a:xfrm>
            <a:off x="801086" y="2510544"/>
            <a:ext cx="4823280" cy="2437560"/>
          </a:xfrm>
          <a:prstGeom prst="rect">
            <a:avLst/>
          </a:prstGeom>
          <a:noFill/>
          <a:ln w="19080">
            <a:solidFill>
              <a:srgbClr val="FF3333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81F2F797-731B-47BB-A19F-769B54C8DA88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017086" y="2618544"/>
            <a:ext cx="4319280" cy="1241280"/>
          </a:xfrm>
          <a:prstGeom prst="rect">
            <a:avLst/>
          </a:prstGeom>
          <a:ln>
            <a:noFill/>
          </a:ln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829C1DAC-D20F-4819-8F30-8AA49CBE1FE7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1413086" y="3936144"/>
            <a:ext cx="3239280" cy="661680"/>
          </a:xfrm>
          <a:prstGeom prst="rect">
            <a:avLst/>
          </a:prstGeom>
          <a:ln>
            <a:noFill/>
          </a:ln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7817C238-E928-4D82-8B1F-CFE6B36FA8FF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6705086" y="2618544"/>
            <a:ext cx="5039280" cy="1169280"/>
          </a:xfrm>
          <a:prstGeom prst="rect">
            <a:avLst/>
          </a:prstGeom>
          <a:ln>
            <a:noFill/>
          </a:ln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59F68F05-0950-4A6C-9FE9-8C1CBE70C65F}"/>
              </a:ext>
            </a:extLst>
          </p:cNvPr>
          <p:cNvPicPr/>
          <p:nvPr/>
        </p:nvPicPr>
        <p:blipFill>
          <a:blip r:embed="rId5"/>
          <a:stretch/>
        </p:blipFill>
        <p:spPr>
          <a:xfrm>
            <a:off x="7137086" y="3921744"/>
            <a:ext cx="4319280" cy="1036080"/>
          </a:xfrm>
          <a:prstGeom prst="rect">
            <a:avLst/>
          </a:prstGeom>
          <a:ln>
            <a:noFill/>
          </a:ln>
        </p:spPr>
      </p:pic>
      <p:sp>
        <p:nvSpPr>
          <p:cNvPr id="15" name="CustomShape 10">
            <a:extLst>
              <a:ext uri="{FF2B5EF4-FFF2-40B4-BE49-F238E27FC236}">
                <a16:creationId xmlns:a16="http://schemas.microsoft.com/office/drawing/2014/main" id="{7517174C-9046-481A-A781-C24177FA1C7F}"/>
              </a:ext>
            </a:extLst>
          </p:cNvPr>
          <p:cNvSpPr/>
          <p:nvPr/>
        </p:nvSpPr>
        <p:spPr>
          <a:xfrm>
            <a:off x="6633086" y="2491464"/>
            <a:ext cx="5255280" cy="2447280"/>
          </a:xfrm>
          <a:prstGeom prst="rect">
            <a:avLst/>
          </a:prstGeom>
          <a:noFill/>
          <a:ln w="19080">
            <a:solidFill>
              <a:srgbClr val="FF3333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A667D708-8FE5-40E3-89D2-FFABAB959042}"/>
              </a:ext>
            </a:extLst>
          </p:cNvPr>
          <p:cNvSpPr/>
          <p:nvPr/>
        </p:nvSpPr>
        <p:spPr>
          <a:xfrm>
            <a:off x="5555754" y="620352"/>
            <a:ext cx="3922891" cy="6031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400" b="1" dirty="0">
                <a:solidFill>
                  <a:schemeClr val="bg1"/>
                </a:solidFill>
              </a:rPr>
              <a:t>Aproximación de partícula</a:t>
            </a:r>
          </a:p>
        </p:txBody>
      </p:sp>
      <p:grpSp>
        <p:nvGrpSpPr>
          <p:cNvPr id="16" name="Grupo 15">
            <a:extLst>
              <a:ext uri="{FF2B5EF4-FFF2-40B4-BE49-F238E27FC236}">
                <a16:creationId xmlns:a16="http://schemas.microsoft.com/office/drawing/2014/main" id="{BECF44E8-08CB-4788-A59C-52568ABFA408}"/>
              </a:ext>
            </a:extLst>
          </p:cNvPr>
          <p:cNvGrpSpPr/>
          <p:nvPr/>
        </p:nvGrpSpPr>
        <p:grpSpPr>
          <a:xfrm>
            <a:off x="9260726" y="342227"/>
            <a:ext cx="2804876" cy="1000154"/>
            <a:chOff x="8900452" y="309167"/>
            <a:chExt cx="2804876" cy="1000154"/>
          </a:xfrm>
        </p:grpSpPr>
        <p:grpSp>
          <p:nvGrpSpPr>
            <p:cNvPr id="17" name="Grupo 16">
              <a:extLst>
                <a:ext uri="{FF2B5EF4-FFF2-40B4-BE49-F238E27FC236}">
                  <a16:creationId xmlns:a16="http://schemas.microsoft.com/office/drawing/2014/main" id="{C8207435-7D01-4059-A1D8-DEB424B60C37}"/>
                </a:ext>
              </a:extLst>
            </p:cNvPr>
            <p:cNvGrpSpPr/>
            <p:nvPr/>
          </p:nvGrpSpPr>
          <p:grpSpPr>
            <a:xfrm>
              <a:off x="8900452" y="309167"/>
              <a:ext cx="2804876" cy="1000154"/>
              <a:chOff x="501445" y="237452"/>
              <a:chExt cx="8259102" cy="1000154"/>
            </a:xfrm>
          </p:grpSpPr>
          <p:sp>
            <p:nvSpPr>
              <p:cNvPr id="19" name="Rectángulo 18">
                <a:extLst>
                  <a:ext uri="{FF2B5EF4-FFF2-40B4-BE49-F238E27FC236}">
                    <a16:creationId xmlns:a16="http://schemas.microsoft.com/office/drawing/2014/main" id="{400F79E5-D487-43D9-9430-36239EFE88E9}"/>
                  </a:ext>
                </a:extLst>
              </p:cNvPr>
              <p:cNvSpPr/>
              <p:nvPr/>
            </p:nvSpPr>
            <p:spPr>
              <a:xfrm>
                <a:off x="3844418" y="237452"/>
                <a:ext cx="4916129" cy="81050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 dirty="0"/>
              </a:p>
            </p:txBody>
          </p:sp>
          <p:sp>
            <p:nvSpPr>
              <p:cNvPr id="20" name="Rectángulo: esquinas redondeadas 19">
                <a:extLst>
                  <a:ext uri="{FF2B5EF4-FFF2-40B4-BE49-F238E27FC236}">
                    <a16:creationId xmlns:a16="http://schemas.microsoft.com/office/drawing/2014/main" id="{F8FB9C17-7295-4901-A40B-10BBBCD03947}"/>
                  </a:ext>
                </a:extLst>
              </p:cNvPr>
              <p:cNvSpPr/>
              <p:nvPr/>
            </p:nvSpPr>
            <p:spPr>
              <a:xfrm>
                <a:off x="501445" y="373626"/>
                <a:ext cx="7812993" cy="863980"/>
              </a:xfrm>
              <a:prstGeom prst="round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22BC57E5-1B81-4419-9C01-3A3AD79254DD}"/>
                </a:ext>
              </a:extLst>
            </p:cNvPr>
            <p:cNvSpPr/>
            <p:nvPr/>
          </p:nvSpPr>
          <p:spPr>
            <a:xfrm>
              <a:off x="9419264" y="478324"/>
              <a:ext cx="1186543" cy="830997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r>
                <a:rPr lang="es-MX" sz="48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SPH</a:t>
              </a:r>
              <a:endParaRPr lang="es-ES" sz="480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31" name="Marcador de número de diapositiva 30">
            <a:extLst>
              <a:ext uri="{FF2B5EF4-FFF2-40B4-BE49-F238E27FC236}">
                <a16:creationId xmlns:a16="http://schemas.microsoft.com/office/drawing/2014/main" id="{7080729B-EC90-4A34-A40F-BC7431977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F36C4-25FB-4520-B1BB-5AECC19F1EB2}" type="slidenum">
              <a:rPr lang="es-MX" sz="2000" smtClean="0"/>
              <a:t>4</a:t>
            </a:fld>
            <a:endParaRPr lang="es-MX" sz="2000" dirty="0"/>
          </a:p>
        </p:txBody>
      </p:sp>
    </p:spTree>
    <p:extLst>
      <p:ext uri="{BB962C8B-B14F-4D97-AF65-F5344CB8AC3E}">
        <p14:creationId xmlns:p14="http://schemas.microsoft.com/office/powerpoint/2010/main" val="14330071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80CB4F3F-26C3-4E49-B860-2A2DD3CBBC52}"/>
              </a:ext>
            </a:extLst>
          </p:cNvPr>
          <p:cNvSpPr/>
          <p:nvPr/>
        </p:nvSpPr>
        <p:spPr>
          <a:xfrm>
            <a:off x="3525398" y="620352"/>
            <a:ext cx="5953247" cy="6031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400" b="1" dirty="0">
                <a:solidFill>
                  <a:schemeClr val="bg1"/>
                </a:solidFill>
              </a:rPr>
              <a:t>Aplicado a las ecuaciones de Navier-Stokes</a:t>
            </a:r>
          </a:p>
        </p:txBody>
      </p:sp>
      <p:grpSp>
        <p:nvGrpSpPr>
          <p:cNvPr id="8" name="Grupo 7">
            <a:extLst>
              <a:ext uri="{FF2B5EF4-FFF2-40B4-BE49-F238E27FC236}">
                <a16:creationId xmlns:a16="http://schemas.microsoft.com/office/drawing/2014/main" id="{DD160CCA-0D22-484D-86E8-532DB3A2A5B3}"/>
              </a:ext>
            </a:extLst>
          </p:cNvPr>
          <p:cNvGrpSpPr/>
          <p:nvPr/>
        </p:nvGrpSpPr>
        <p:grpSpPr>
          <a:xfrm>
            <a:off x="9260726" y="342227"/>
            <a:ext cx="2804876" cy="1000154"/>
            <a:chOff x="8900452" y="309167"/>
            <a:chExt cx="2804876" cy="1000154"/>
          </a:xfrm>
        </p:grpSpPr>
        <p:grpSp>
          <p:nvGrpSpPr>
            <p:cNvPr id="9" name="Grupo 8">
              <a:extLst>
                <a:ext uri="{FF2B5EF4-FFF2-40B4-BE49-F238E27FC236}">
                  <a16:creationId xmlns:a16="http://schemas.microsoft.com/office/drawing/2014/main" id="{B328ECF1-E787-4E9C-90D8-9F37604F7F2E}"/>
                </a:ext>
              </a:extLst>
            </p:cNvPr>
            <p:cNvGrpSpPr/>
            <p:nvPr/>
          </p:nvGrpSpPr>
          <p:grpSpPr>
            <a:xfrm>
              <a:off x="8900452" y="309167"/>
              <a:ext cx="2804876" cy="1000154"/>
              <a:chOff x="501445" y="237452"/>
              <a:chExt cx="8259102" cy="1000154"/>
            </a:xfrm>
          </p:grpSpPr>
          <p:sp>
            <p:nvSpPr>
              <p:cNvPr id="11" name="Rectángulo 10">
                <a:extLst>
                  <a:ext uri="{FF2B5EF4-FFF2-40B4-BE49-F238E27FC236}">
                    <a16:creationId xmlns:a16="http://schemas.microsoft.com/office/drawing/2014/main" id="{B29ED6DF-C103-451C-9FFB-2BCEE660695A}"/>
                  </a:ext>
                </a:extLst>
              </p:cNvPr>
              <p:cNvSpPr/>
              <p:nvPr/>
            </p:nvSpPr>
            <p:spPr>
              <a:xfrm>
                <a:off x="3844418" y="237452"/>
                <a:ext cx="4916129" cy="81050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 dirty="0"/>
              </a:p>
            </p:txBody>
          </p:sp>
          <p:sp>
            <p:nvSpPr>
              <p:cNvPr id="12" name="Rectángulo: esquinas redondeadas 11">
                <a:extLst>
                  <a:ext uri="{FF2B5EF4-FFF2-40B4-BE49-F238E27FC236}">
                    <a16:creationId xmlns:a16="http://schemas.microsoft.com/office/drawing/2014/main" id="{64E4CE5A-BDBE-4687-B905-F724F15D504E}"/>
                  </a:ext>
                </a:extLst>
              </p:cNvPr>
              <p:cNvSpPr/>
              <p:nvPr/>
            </p:nvSpPr>
            <p:spPr>
              <a:xfrm>
                <a:off x="501445" y="373626"/>
                <a:ext cx="7812993" cy="863980"/>
              </a:xfrm>
              <a:prstGeom prst="round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sp>
          <p:nvSpPr>
            <p:cNvPr id="10" name="Rectángulo 9">
              <a:extLst>
                <a:ext uri="{FF2B5EF4-FFF2-40B4-BE49-F238E27FC236}">
                  <a16:creationId xmlns:a16="http://schemas.microsoft.com/office/drawing/2014/main" id="{B5DF5D34-9BDE-4361-9C08-093825D37338}"/>
                </a:ext>
              </a:extLst>
            </p:cNvPr>
            <p:cNvSpPr/>
            <p:nvPr/>
          </p:nvSpPr>
          <p:spPr>
            <a:xfrm>
              <a:off x="9419264" y="478324"/>
              <a:ext cx="1186543" cy="830997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r>
                <a:rPr lang="es-MX" sz="48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SPH</a:t>
              </a:r>
              <a:endParaRPr lang="es-ES" sz="480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pic>
        <p:nvPicPr>
          <p:cNvPr id="14" name="Imagen 13">
            <a:extLst>
              <a:ext uri="{FF2B5EF4-FFF2-40B4-BE49-F238E27FC236}">
                <a16:creationId xmlns:a16="http://schemas.microsoft.com/office/drawing/2014/main" id="{0B338767-E78C-4B82-805D-31476F279620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275293" y="2298602"/>
            <a:ext cx="2250105" cy="1130398"/>
          </a:xfrm>
          <a:prstGeom prst="rect">
            <a:avLst/>
          </a:prstGeom>
          <a:ln>
            <a:noFill/>
          </a:ln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85659A84-EF8E-411B-BE76-3E0BD3C72B0C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1095293" y="4134602"/>
            <a:ext cx="2812772" cy="1099451"/>
          </a:xfrm>
          <a:prstGeom prst="rect">
            <a:avLst/>
          </a:prstGeom>
          <a:ln>
            <a:noFill/>
          </a:ln>
        </p:spPr>
      </p:pic>
      <p:pic>
        <p:nvPicPr>
          <p:cNvPr id="20" name="Imagen 19">
            <a:extLst>
              <a:ext uri="{FF2B5EF4-FFF2-40B4-BE49-F238E27FC236}">
                <a16:creationId xmlns:a16="http://schemas.microsoft.com/office/drawing/2014/main" id="{5ABB76FF-9B3D-449B-AC38-2F937B388C82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7073455" y="2402029"/>
            <a:ext cx="3843252" cy="1140628"/>
          </a:xfrm>
          <a:prstGeom prst="rect">
            <a:avLst/>
          </a:prstGeom>
          <a:ln>
            <a:noFill/>
          </a:ln>
        </p:spPr>
      </p:pic>
      <p:pic>
        <p:nvPicPr>
          <p:cNvPr id="22" name="Imagen 21">
            <a:extLst>
              <a:ext uri="{FF2B5EF4-FFF2-40B4-BE49-F238E27FC236}">
                <a16:creationId xmlns:a16="http://schemas.microsoft.com/office/drawing/2014/main" id="{46600F17-9A10-4FF6-8A96-F3EFB12C6285}"/>
              </a:ext>
            </a:extLst>
          </p:cNvPr>
          <p:cNvPicPr/>
          <p:nvPr/>
        </p:nvPicPr>
        <p:blipFill>
          <a:blip r:embed="rId5"/>
          <a:stretch/>
        </p:blipFill>
        <p:spPr>
          <a:xfrm>
            <a:off x="7073455" y="4220550"/>
            <a:ext cx="4542537" cy="1099451"/>
          </a:xfrm>
          <a:prstGeom prst="rect">
            <a:avLst/>
          </a:prstGeom>
          <a:ln>
            <a:noFill/>
          </a:ln>
        </p:spPr>
      </p:pic>
      <p:sp>
        <p:nvSpPr>
          <p:cNvPr id="23" name="Flecha: a la derecha 22">
            <a:extLst>
              <a:ext uri="{FF2B5EF4-FFF2-40B4-BE49-F238E27FC236}">
                <a16:creationId xmlns:a16="http://schemas.microsoft.com/office/drawing/2014/main" id="{58E47EC1-1621-4693-B246-6ED3E822BD89}"/>
              </a:ext>
            </a:extLst>
          </p:cNvPr>
          <p:cNvSpPr/>
          <p:nvPr/>
        </p:nvSpPr>
        <p:spPr>
          <a:xfrm>
            <a:off x="4501645" y="3306960"/>
            <a:ext cx="2187935" cy="827642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07DB8BCA-C1B1-4C1D-A01B-974CE428D3EA}"/>
              </a:ext>
            </a:extLst>
          </p:cNvPr>
          <p:cNvSpPr/>
          <p:nvPr/>
        </p:nvSpPr>
        <p:spPr>
          <a:xfrm>
            <a:off x="6840404" y="2298602"/>
            <a:ext cx="4840644" cy="328695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29" name="Grupo 28">
            <a:extLst>
              <a:ext uri="{FF2B5EF4-FFF2-40B4-BE49-F238E27FC236}">
                <a16:creationId xmlns:a16="http://schemas.microsoft.com/office/drawing/2014/main" id="{5958EE6D-61D4-40B1-B6A7-197FAFF83E14}"/>
              </a:ext>
            </a:extLst>
          </p:cNvPr>
          <p:cNvGrpSpPr/>
          <p:nvPr/>
        </p:nvGrpSpPr>
        <p:grpSpPr>
          <a:xfrm>
            <a:off x="6345716" y="1784733"/>
            <a:ext cx="5719886" cy="4241494"/>
            <a:chOff x="6345716" y="1784733"/>
            <a:chExt cx="5719886" cy="4241494"/>
          </a:xfrm>
        </p:grpSpPr>
        <p:cxnSp>
          <p:nvCxnSpPr>
            <p:cNvPr id="26" name="Conector recto 25">
              <a:extLst>
                <a:ext uri="{FF2B5EF4-FFF2-40B4-BE49-F238E27FC236}">
                  <a16:creationId xmlns:a16="http://schemas.microsoft.com/office/drawing/2014/main" id="{D8B6EFDA-9F0C-4ED7-8E49-60DE8C3E9CAB}"/>
                </a:ext>
              </a:extLst>
            </p:cNvPr>
            <p:cNvCxnSpPr/>
            <p:nvPr/>
          </p:nvCxnSpPr>
          <p:spPr>
            <a:xfrm>
              <a:off x="6345716" y="1806766"/>
              <a:ext cx="5719886" cy="4197427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ector recto 27">
              <a:extLst>
                <a:ext uri="{FF2B5EF4-FFF2-40B4-BE49-F238E27FC236}">
                  <a16:creationId xmlns:a16="http://schemas.microsoft.com/office/drawing/2014/main" id="{11B66571-CDBA-4D80-84C1-E223B85DCD8A}"/>
                </a:ext>
              </a:extLst>
            </p:cNvPr>
            <p:cNvCxnSpPr/>
            <p:nvPr/>
          </p:nvCxnSpPr>
          <p:spPr>
            <a:xfrm flipV="1">
              <a:off x="6555036" y="1784733"/>
              <a:ext cx="4858439" cy="4241494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Marcador de número de diapositiva 29">
            <a:extLst>
              <a:ext uri="{FF2B5EF4-FFF2-40B4-BE49-F238E27FC236}">
                <a16:creationId xmlns:a16="http://schemas.microsoft.com/office/drawing/2014/main" id="{57BB2D66-506A-4393-89A0-F5FA6A91C0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F36C4-25FB-4520-B1BB-5AECC19F1EB2}" type="slidenum">
              <a:rPr lang="es-MX" sz="2000" smtClean="0"/>
              <a:t>5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119861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80CB4F3F-26C3-4E49-B860-2A2DD3CBBC52}"/>
              </a:ext>
            </a:extLst>
          </p:cNvPr>
          <p:cNvSpPr/>
          <p:nvPr/>
        </p:nvSpPr>
        <p:spPr>
          <a:xfrm>
            <a:off x="3525398" y="620352"/>
            <a:ext cx="5953247" cy="6031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400" b="1" dirty="0">
                <a:solidFill>
                  <a:schemeClr val="bg1"/>
                </a:solidFill>
              </a:rPr>
              <a:t>Aplicado a las ecuaciones de Navier-Stokes</a:t>
            </a:r>
          </a:p>
        </p:txBody>
      </p:sp>
      <p:grpSp>
        <p:nvGrpSpPr>
          <p:cNvPr id="8" name="Grupo 7">
            <a:extLst>
              <a:ext uri="{FF2B5EF4-FFF2-40B4-BE49-F238E27FC236}">
                <a16:creationId xmlns:a16="http://schemas.microsoft.com/office/drawing/2014/main" id="{DD160CCA-0D22-484D-86E8-532DB3A2A5B3}"/>
              </a:ext>
            </a:extLst>
          </p:cNvPr>
          <p:cNvGrpSpPr/>
          <p:nvPr/>
        </p:nvGrpSpPr>
        <p:grpSpPr>
          <a:xfrm>
            <a:off x="9260726" y="342227"/>
            <a:ext cx="2804876" cy="1000154"/>
            <a:chOff x="8900452" y="309167"/>
            <a:chExt cx="2804876" cy="1000154"/>
          </a:xfrm>
        </p:grpSpPr>
        <p:grpSp>
          <p:nvGrpSpPr>
            <p:cNvPr id="9" name="Grupo 8">
              <a:extLst>
                <a:ext uri="{FF2B5EF4-FFF2-40B4-BE49-F238E27FC236}">
                  <a16:creationId xmlns:a16="http://schemas.microsoft.com/office/drawing/2014/main" id="{B328ECF1-E787-4E9C-90D8-9F37604F7F2E}"/>
                </a:ext>
              </a:extLst>
            </p:cNvPr>
            <p:cNvGrpSpPr/>
            <p:nvPr/>
          </p:nvGrpSpPr>
          <p:grpSpPr>
            <a:xfrm>
              <a:off x="8900452" y="309167"/>
              <a:ext cx="2804876" cy="1000154"/>
              <a:chOff x="501445" y="237452"/>
              <a:chExt cx="8259102" cy="1000154"/>
            </a:xfrm>
          </p:grpSpPr>
          <p:sp>
            <p:nvSpPr>
              <p:cNvPr id="11" name="Rectángulo 10">
                <a:extLst>
                  <a:ext uri="{FF2B5EF4-FFF2-40B4-BE49-F238E27FC236}">
                    <a16:creationId xmlns:a16="http://schemas.microsoft.com/office/drawing/2014/main" id="{B29ED6DF-C103-451C-9FFB-2BCEE660695A}"/>
                  </a:ext>
                </a:extLst>
              </p:cNvPr>
              <p:cNvSpPr/>
              <p:nvPr/>
            </p:nvSpPr>
            <p:spPr>
              <a:xfrm>
                <a:off x="3844418" y="237452"/>
                <a:ext cx="4916129" cy="81050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 dirty="0"/>
              </a:p>
            </p:txBody>
          </p:sp>
          <p:sp>
            <p:nvSpPr>
              <p:cNvPr id="12" name="Rectángulo: esquinas redondeadas 11">
                <a:extLst>
                  <a:ext uri="{FF2B5EF4-FFF2-40B4-BE49-F238E27FC236}">
                    <a16:creationId xmlns:a16="http://schemas.microsoft.com/office/drawing/2014/main" id="{64E4CE5A-BDBE-4687-B905-F724F15D504E}"/>
                  </a:ext>
                </a:extLst>
              </p:cNvPr>
              <p:cNvSpPr/>
              <p:nvPr/>
            </p:nvSpPr>
            <p:spPr>
              <a:xfrm>
                <a:off x="501445" y="373626"/>
                <a:ext cx="7812993" cy="863980"/>
              </a:xfrm>
              <a:prstGeom prst="round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sp>
          <p:nvSpPr>
            <p:cNvPr id="10" name="Rectángulo 9">
              <a:extLst>
                <a:ext uri="{FF2B5EF4-FFF2-40B4-BE49-F238E27FC236}">
                  <a16:creationId xmlns:a16="http://schemas.microsoft.com/office/drawing/2014/main" id="{B5DF5D34-9BDE-4361-9C08-093825D37338}"/>
                </a:ext>
              </a:extLst>
            </p:cNvPr>
            <p:cNvSpPr/>
            <p:nvPr/>
          </p:nvSpPr>
          <p:spPr>
            <a:xfrm>
              <a:off x="9419264" y="478324"/>
              <a:ext cx="1186543" cy="830997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r>
                <a:rPr lang="es-MX" sz="48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SPH</a:t>
              </a:r>
              <a:endParaRPr lang="es-ES" sz="480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cxnSp>
        <p:nvCxnSpPr>
          <p:cNvPr id="5" name="Conector recto de flecha 4">
            <a:extLst>
              <a:ext uri="{FF2B5EF4-FFF2-40B4-BE49-F238E27FC236}">
                <a16:creationId xmlns:a16="http://schemas.microsoft.com/office/drawing/2014/main" id="{FF55BE56-E06B-4F94-B581-C39100250ABA}"/>
              </a:ext>
            </a:extLst>
          </p:cNvPr>
          <p:cNvCxnSpPr/>
          <p:nvPr/>
        </p:nvCxnSpPr>
        <p:spPr>
          <a:xfrm flipH="1">
            <a:off x="7426132" y="620352"/>
            <a:ext cx="1266940" cy="74505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8CE121CB-2B46-4886-84B4-8D223C8E97C3}"/>
              </a:ext>
            </a:extLst>
          </p:cNvPr>
          <p:cNvSpPr txBox="1"/>
          <p:nvPr/>
        </p:nvSpPr>
        <p:spPr>
          <a:xfrm>
            <a:off x="6951482" y="1311582"/>
            <a:ext cx="9492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800" b="1" dirty="0">
                <a:solidFill>
                  <a:srgbClr val="FF0000"/>
                </a:solidFill>
              </a:rPr>
              <a:t>Euler</a:t>
            </a:r>
            <a:endParaRPr lang="es-MX" b="1" dirty="0">
              <a:solidFill>
                <a:srgbClr val="FF0000"/>
              </a:solidFill>
            </a:endParaRPr>
          </a:p>
        </p:txBody>
      </p:sp>
      <p:grpSp>
        <p:nvGrpSpPr>
          <p:cNvPr id="19" name="Grupo 18">
            <a:extLst>
              <a:ext uri="{FF2B5EF4-FFF2-40B4-BE49-F238E27FC236}">
                <a16:creationId xmlns:a16="http://schemas.microsoft.com/office/drawing/2014/main" id="{8C801517-E077-41A1-9583-0E127D34DC70}"/>
              </a:ext>
            </a:extLst>
          </p:cNvPr>
          <p:cNvGrpSpPr/>
          <p:nvPr/>
        </p:nvGrpSpPr>
        <p:grpSpPr>
          <a:xfrm>
            <a:off x="793053" y="1573192"/>
            <a:ext cx="6158429" cy="2677099"/>
            <a:chOff x="1204951" y="1608463"/>
            <a:chExt cx="6158429" cy="2677099"/>
          </a:xfrm>
        </p:grpSpPr>
        <p:grpSp>
          <p:nvGrpSpPr>
            <p:cNvPr id="15" name="Grupo 14">
              <a:extLst>
                <a:ext uri="{FF2B5EF4-FFF2-40B4-BE49-F238E27FC236}">
                  <a16:creationId xmlns:a16="http://schemas.microsoft.com/office/drawing/2014/main" id="{B9876D2A-4C2A-4869-B6CA-0195C3B69557}"/>
                </a:ext>
              </a:extLst>
            </p:cNvPr>
            <p:cNvGrpSpPr/>
            <p:nvPr/>
          </p:nvGrpSpPr>
          <p:grpSpPr>
            <a:xfrm>
              <a:off x="1283769" y="1740365"/>
              <a:ext cx="6000794" cy="2545197"/>
              <a:chOff x="1272752" y="1531044"/>
              <a:chExt cx="6000794" cy="2545197"/>
            </a:xfrm>
          </p:grpSpPr>
          <p:pic>
            <p:nvPicPr>
              <p:cNvPr id="3" name="Imagen 2">
                <a:extLst>
                  <a:ext uri="{FF2B5EF4-FFF2-40B4-BE49-F238E27FC236}">
                    <a16:creationId xmlns:a16="http://schemas.microsoft.com/office/drawing/2014/main" id="{85ED2DAE-2F54-43AE-AB60-97D769B0C82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272752" y="2704966"/>
                <a:ext cx="6000794" cy="1371275"/>
              </a:xfrm>
              <a:prstGeom prst="rect">
                <a:avLst/>
              </a:prstGeom>
            </p:spPr>
          </p:pic>
          <p:pic>
            <p:nvPicPr>
              <p:cNvPr id="13" name="Imagen 12">
                <a:extLst>
                  <a:ext uri="{FF2B5EF4-FFF2-40B4-BE49-F238E27FC236}">
                    <a16:creationId xmlns:a16="http://schemas.microsoft.com/office/drawing/2014/main" id="{97C5E7A4-CD76-4F45-8F81-E7256A7C3EE6}"/>
                  </a:ext>
                </a:extLst>
              </p:cNvPr>
              <p:cNvPicPr/>
              <p:nvPr/>
            </p:nvPicPr>
            <p:blipFill>
              <a:blip r:embed="rId3"/>
              <a:stretch/>
            </p:blipFill>
            <p:spPr>
              <a:xfrm>
                <a:off x="1272752" y="1531044"/>
                <a:ext cx="2252646" cy="1173922"/>
              </a:xfrm>
              <a:prstGeom prst="rect">
                <a:avLst/>
              </a:prstGeom>
              <a:ln>
                <a:noFill/>
              </a:ln>
            </p:spPr>
          </p:pic>
        </p:grp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80201EAD-4BF6-4023-82B1-C2DAB9D7A407}"/>
                </a:ext>
              </a:extLst>
            </p:cNvPr>
            <p:cNvSpPr/>
            <p:nvPr/>
          </p:nvSpPr>
          <p:spPr>
            <a:xfrm>
              <a:off x="1204951" y="1608463"/>
              <a:ext cx="6158429" cy="2677099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pic>
        <p:nvPicPr>
          <p:cNvPr id="21" name="Imagen 20">
            <a:extLst>
              <a:ext uri="{FF2B5EF4-FFF2-40B4-BE49-F238E27FC236}">
                <a16:creationId xmlns:a16="http://schemas.microsoft.com/office/drawing/2014/main" id="{E3DC56A7-EB01-4381-AA97-4D5E52AE9EF6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7469101" y="2274290"/>
            <a:ext cx="4019087" cy="1486904"/>
          </a:xfrm>
          <a:prstGeom prst="rect">
            <a:avLst/>
          </a:prstGeom>
          <a:ln>
            <a:noFill/>
          </a:ln>
        </p:spPr>
      </p:pic>
      <p:pic>
        <p:nvPicPr>
          <p:cNvPr id="26" name="Imagen 25">
            <a:extLst>
              <a:ext uri="{FF2B5EF4-FFF2-40B4-BE49-F238E27FC236}">
                <a16:creationId xmlns:a16="http://schemas.microsoft.com/office/drawing/2014/main" id="{ECA28144-41F8-4947-8CDF-20D6A761D23A}"/>
              </a:ext>
            </a:extLst>
          </p:cNvPr>
          <p:cNvPicPr/>
          <p:nvPr/>
        </p:nvPicPr>
        <p:blipFill>
          <a:blip r:embed="rId5"/>
          <a:stretch/>
        </p:blipFill>
        <p:spPr>
          <a:xfrm>
            <a:off x="8935845" y="3657710"/>
            <a:ext cx="1651567" cy="2721889"/>
          </a:xfrm>
          <a:prstGeom prst="rect">
            <a:avLst/>
          </a:prstGeom>
          <a:ln>
            <a:noFill/>
          </a:ln>
        </p:spPr>
      </p:pic>
      <p:sp>
        <p:nvSpPr>
          <p:cNvPr id="27" name="Rectángulo 26">
            <a:extLst>
              <a:ext uri="{FF2B5EF4-FFF2-40B4-BE49-F238E27FC236}">
                <a16:creationId xmlns:a16="http://schemas.microsoft.com/office/drawing/2014/main" id="{12242D89-540A-4D4F-AD49-3AFA436B8B57}"/>
              </a:ext>
            </a:extLst>
          </p:cNvPr>
          <p:cNvSpPr/>
          <p:nvPr/>
        </p:nvSpPr>
        <p:spPr>
          <a:xfrm>
            <a:off x="7469101" y="2082189"/>
            <a:ext cx="4131325" cy="4605050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8EA1E3CD-EF03-4275-B006-D86C1237C579}"/>
              </a:ext>
            </a:extLst>
          </p:cNvPr>
          <p:cNvSpPr txBox="1"/>
          <p:nvPr/>
        </p:nvSpPr>
        <p:spPr>
          <a:xfrm>
            <a:off x="8189619" y="1612791"/>
            <a:ext cx="26902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400" b="1" dirty="0">
                <a:solidFill>
                  <a:schemeClr val="accent6"/>
                </a:solidFill>
              </a:rPr>
              <a:t>Viscosidad Artificial</a:t>
            </a:r>
          </a:p>
        </p:txBody>
      </p:sp>
      <p:pic>
        <p:nvPicPr>
          <p:cNvPr id="30" name="Imagen 29">
            <a:extLst>
              <a:ext uri="{FF2B5EF4-FFF2-40B4-BE49-F238E27FC236}">
                <a16:creationId xmlns:a16="http://schemas.microsoft.com/office/drawing/2014/main" id="{49B19D49-77BB-41B7-BDA6-F68F08377FE3}"/>
              </a:ext>
            </a:extLst>
          </p:cNvPr>
          <p:cNvPicPr/>
          <p:nvPr/>
        </p:nvPicPr>
        <p:blipFill>
          <a:blip r:embed="rId6"/>
          <a:stretch/>
        </p:blipFill>
        <p:spPr>
          <a:xfrm>
            <a:off x="2130159" y="4900819"/>
            <a:ext cx="2978331" cy="1478780"/>
          </a:xfrm>
          <a:prstGeom prst="rect">
            <a:avLst/>
          </a:prstGeom>
          <a:ln w="38100">
            <a:solidFill>
              <a:schemeClr val="accent6"/>
            </a:solidFill>
          </a:ln>
        </p:spPr>
      </p:pic>
      <p:sp>
        <p:nvSpPr>
          <p:cNvPr id="32" name="CuadroTexto 31">
            <a:extLst>
              <a:ext uri="{FF2B5EF4-FFF2-40B4-BE49-F238E27FC236}">
                <a16:creationId xmlns:a16="http://schemas.microsoft.com/office/drawing/2014/main" id="{6137EC04-CE92-4A73-A6AF-7DCE26F11715}"/>
              </a:ext>
            </a:extLst>
          </p:cNvPr>
          <p:cNvSpPr txBox="1"/>
          <p:nvPr/>
        </p:nvSpPr>
        <p:spPr>
          <a:xfrm>
            <a:off x="1912895" y="4382193"/>
            <a:ext cx="34128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400" b="1" dirty="0">
                <a:solidFill>
                  <a:schemeClr val="accent6"/>
                </a:solidFill>
              </a:rPr>
              <a:t>Compresibilidad Artificial</a:t>
            </a:r>
          </a:p>
        </p:txBody>
      </p:sp>
      <p:sp>
        <p:nvSpPr>
          <p:cNvPr id="33" name="Marcador de número de diapositiva 32">
            <a:extLst>
              <a:ext uri="{FF2B5EF4-FFF2-40B4-BE49-F238E27FC236}">
                <a16:creationId xmlns:a16="http://schemas.microsoft.com/office/drawing/2014/main" id="{4FEC21EB-4781-4CC8-A0DF-B721C8FC3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92529" y="6333964"/>
            <a:ext cx="2743200" cy="365125"/>
          </a:xfrm>
        </p:spPr>
        <p:txBody>
          <a:bodyPr/>
          <a:lstStyle/>
          <a:p>
            <a:fld id="{75CF36C4-25FB-4520-B1BB-5AECC19F1EB2}" type="slidenum">
              <a:rPr lang="es-MX" sz="2000" smtClean="0"/>
              <a:t>6</a:t>
            </a:fld>
            <a:endParaRPr lang="es-MX" sz="2000" dirty="0"/>
          </a:p>
        </p:txBody>
      </p:sp>
    </p:spTree>
    <p:extLst>
      <p:ext uri="{BB962C8B-B14F-4D97-AF65-F5344CB8AC3E}">
        <p14:creationId xmlns:p14="http://schemas.microsoft.com/office/powerpoint/2010/main" val="40300564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71A39784-1460-485A-AB76-9771EC78A200}"/>
              </a:ext>
            </a:extLst>
          </p:cNvPr>
          <p:cNvSpPr/>
          <p:nvPr/>
        </p:nvSpPr>
        <p:spPr>
          <a:xfrm>
            <a:off x="6698255" y="620352"/>
            <a:ext cx="2780390" cy="6031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400" b="1" dirty="0">
                <a:solidFill>
                  <a:schemeClr val="bg1"/>
                </a:solidFill>
              </a:rPr>
              <a:t>Bordes o fronteras</a:t>
            </a:r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141C53B6-E539-41A1-949C-2F90E62596C2}"/>
              </a:ext>
            </a:extLst>
          </p:cNvPr>
          <p:cNvGrpSpPr/>
          <p:nvPr/>
        </p:nvGrpSpPr>
        <p:grpSpPr>
          <a:xfrm>
            <a:off x="9260726" y="342227"/>
            <a:ext cx="2804876" cy="1000154"/>
            <a:chOff x="8900452" y="309167"/>
            <a:chExt cx="2804876" cy="1000154"/>
          </a:xfrm>
        </p:grpSpPr>
        <p:grpSp>
          <p:nvGrpSpPr>
            <p:cNvPr id="6" name="Grupo 5">
              <a:extLst>
                <a:ext uri="{FF2B5EF4-FFF2-40B4-BE49-F238E27FC236}">
                  <a16:creationId xmlns:a16="http://schemas.microsoft.com/office/drawing/2014/main" id="{D662B678-7332-48B3-93CE-F32A800BAA05}"/>
                </a:ext>
              </a:extLst>
            </p:cNvPr>
            <p:cNvGrpSpPr/>
            <p:nvPr/>
          </p:nvGrpSpPr>
          <p:grpSpPr>
            <a:xfrm>
              <a:off x="8900452" y="309167"/>
              <a:ext cx="2804876" cy="1000154"/>
              <a:chOff x="501445" y="237452"/>
              <a:chExt cx="8259102" cy="1000154"/>
            </a:xfrm>
          </p:grpSpPr>
          <p:sp>
            <p:nvSpPr>
              <p:cNvPr id="8" name="Rectángulo 7">
                <a:extLst>
                  <a:ext uri="{FF2B5EF4-FFF2-40B4-BE49-F238E27FC236}">
                    <a16:creationId xmlns:a16="http://schemas.microsoft.com/office/drawing/2014/main" id="{FD62AEF2-A1C8-4954-A696-47D398D96FF9}"/>
                  </a:ext>
                </a:extLst>
              </p:cNvPr>
              <p:cNvSpPr/>
              <p:nvPr/>
            </p:nvSpPr>
            <p:spPr>
              <a:xfrm>
                <a:off x="3844418" y="237452"/>
                <a:ext cx="4916129" cy="81050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 dirty="0"/>
              </a:p>
            </p:txBody>
          </p:sp>
          <p:sp>
            <p:nvSpPr>
              <p:cNvPr id="9" name="Rectángulo: esquinas redondeadas 8">
                <a:extLst>
                  <a:ext uri="{FF2B5EF4-FFF2-40B4-BE49-F238E27FC236}">
                    <a16:creationId xmlns:a16="http://schemas.microsoft.com/office/drawing/2014/main" id="{D129EEBF-A874-4982-AC66-F189BD187765}"/>
                  </a:ext>
                </a:extLst>
              </p:cNvPr>
              <p:cNvSpPr/>
              <p:nvPr/>
            </p:nvSpPr>
            <p:spPr>
              <a:xfrm>
                <a:off x="501445" y="373626"/>
                <a:ext cx="7812993" cy="863980"/>
              </a:xfrm>
              <a:prstGeom prst="round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sp>
          <p:nvSpPr>
            <p:cNvPr id="7" name="Rectángulo 6">
              <a:extLst>
                <a:ext uri="{FF2B5EF4-FFF2-40B4-BE49-F238E27FC236}">
                  <a16:creationId xmlns:a16="http://schemas.microsoft.com/office/drawing/2014/main" id="{587DF709-83CE-435A-BEE0-45304EA63A57}"/>
                </a:ext>
              </a:extLst>
            </p:cNvPr>
            <p:cNvSpPr/>
            <p:nvPr/>
          </p:nvSpPr>
          <p:spPr>
            <a:xfrm>
              <a:off x="9419264" y="478324"/>
              <a:ext cx="1186543" cy="830997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r>
                <a:rPr lang="es-MX" sz="48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SPH</a:t>
              </a:r>
              <a:endParaRPr lang="es-ES" sz="480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pic>
        <p:nvPicPr>
          <p:cNvPr id="11" name="Imagen 10">
            <a:extLst>
              <a:ext uri="{FF2B5EF4-FFF2-40B4-BE49-F238E27FC236}">
                <a16:creationId xmlns:a16="http://schemas.microsoft.com/office/drawing/2014/main" id="{26D3CABF-53D5-48CB-A8A2-AC3014F03B81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666217" y="1342381"/>
            <a:ext cx="5040000" cy="5108400"/>
          </a:xfrm>
          <a:prstGeom prst="rect">
            <a:avLst/>
          </a:prstGeom>
          <a:ln>
            <a:noFill/>
          </a:ln>
        </p:spPr>
      </p:pic>
      <p:sp>
        <p:nvSpPr>
          <p:cNvPr id="13" name="Rectángulo 12">
            <a:extLst>
              <a:ext uri="{FF2B5EF4-FFF2-40B4-BE49-F238E27FC236}">
                <a16:creationId xmlns:a16="http://schemas.microsoft.com/office/drawing/2014/main" id="{96484900-7042-4E24-A74F-E247CC8AB9FE}"/>
              </a:ext>
            </a:extLst>
          </p:cNvPr>
          <p:cNvSpPr/>
          <p:nvPr/>
        </p:nvSpPr>
        <p:spPr>
          <a:xfrm>
            <a:off x="6096000" y="1478555"/>
            <a:ext cx="5592896" cy="378565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just"/>
            <a:r>
              <a:rPr lang="es-E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En el sistema se pueden distinguir 3 tipos de partículas: Las del fluido como tal (</a:t>
            </a:r>
            <a:r>
              <a:rPr lang="es-ES" sz="2400" dirty="0">
                <a:ln w="0"/>
                <a:solidFill>
                  <a:schemeClr val="accent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Reales</a:t>
            </a:r>
            <a:r>
              <a:rPr lang="es-E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), las del borde (</a:t>
            </a:r>
            <a:r>
              <a:rPr lang="es-ES" sz="24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Part.</a:t>
            </a:r>
            <a:r>
              <a:rPr lang="es-ES" sz="2400" dirty="0" err="1">
                <a:ln w="0"/>
                <a:solidFill>
                  <a:schemeClr val="accent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Tipo</a:t>
            </a:r>
            <a:r>
              <a:rPr lang="es-ES" sz="2400" dirty="0">
                <a:ln w="0"/>
                <a:solidFill>
                  <a:schemeClr val="accent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I</a:t>
            </a:r>
            <a:r>
              <a:rPr lang="es-E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) y un conjunto de partículas virtuales ubicadas al exterior de la frontera (</a:t>
            </a:r>
            <a:r>
              <a:rPr lang="es-ES" sz="24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Part.</a:t>
            </a:r>
            <a:r>
              <a:rPr lang="es-ES" sz="2400" dirty="0" err="1">
                <a:ln w="0"/>
                <a:solidFill>
                  <a:schemeClr val="accent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Tipo</a:t>
            </a:r>
            <a:r>
              <a:rPr lang="es-ES" sz="2400" dirty="0">
                <a:ln w="0"/>
                <a:solidFill>
                  <a:schemeClr val="accent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II</a:t>
            </a:r>
            <a:r>
              <a:rPr lang="es-E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).</a:t>
            </a:r>
          </a:p>
          <a:p>
            <a:pPr algn="just"/>
            <a:endParaRPr lang="es-ES" sz="2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just"/>
            <a:r>
              <a:rPr lang="es-ES" sz="24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La frontera </a:t>
            </a:r>
            <a:r>
              <a:rPr lang="es-E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 contenedor </a:t>
            </a:r>
            <a:r>
              <a:rPr lang="es-ES" sz="24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son partículas de tipo I</a:t>
            </a:r>
            <a:r>
              <a:rPr lang="es-E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que </a:t>
            </a:r>
            <a:r>
              <a:rPr lang="es-ES" sz="24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interactúan con las reales</a:t>
            </a:r>
            <a:r>
              <a:rPr lang="es-E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según la </a:t>
            </a:r>
            <a:r>
              <a:rPr lang="es-ES" sz="24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parte repulsiva de un potencial</a:t>
            </a:r>
            <a:r>
              <a:rPr lang="es-E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del tipo </a:t>
            </a:r>
            <a:r>
              <a:rPr lang="es-ES" sz="2400" dirty="0" err="1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Lennard</a:t>
            </a:r>
            <a:r>
              <a:rPr lang="es-ES" sz="24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-Jones</a:t>
            </a:r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04BAE740-1035-4C01-939A-BC7D14BB9853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6732448" y="5149977"/>
            <a:ext cx="4320000" cy="1602000"/>
          </a:xfrm>
          <a:prstGeom prst="rect">
            <a:avLst/>
          </a:prstGeom>
          <a:ln>
            <a:noFill/>
          </a:ln>
        </p:spPr>
      </p:pic>
      <p:sp>
        <p:nvSpPr>
          <p:cNvPr id="16" name="Marcador de número de diapositiva 15">
            <a:extLst>
              <a:ext uri="{FF2B5EF4-FFF2-40B4-BE49-F238E27FC236}">
                <a16:creationId xmlns:a16="http://schemas.microsoft.com/office/drawing/2014/main" id="{8FDFAB27-3D14-4E17-9181-837313FA1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45696" y="6346616"/>
            <a:ext cx="2743200" cy="365125"/>
          </a:xfrm>
        </p:spPr>
        <p:txBody>
          <a:bodyPr/>
          <a:lstStyle/>
          <a:p>
            <a:fld id="{75CF36C4-25FB-4520-B1BB-5AECC19F1EB2}" type="slidenum">
              <a:rPr lang="es-MX" sz="2000" smtClean="0"/>
              <a:t>7</a:t>
            </a:fld>
            <a:endParaRPr lang="es-MX" sz="2000" dirty="0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A95CC4A8-354D-4632-9364-431744E8225E}"/>
              </a:ext>
            </a:extLst>
          </p:cNvPr>
          <p:cNvSpPr txBox="1"/>
          <p:nvPr/>
        </p:nvSpPr>
        <p:spPr>
          <a:xfrm>
            <a:off x="1731227" y="6450781"/>
            <a:ext cx="29099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900" dirty="0">
                <a:solidFill>
                  <a:schemeClr val="bg1">
                    <a:lumMod val="50000"/>
                  </a:schemeClr>
                </a:solidFill>
              </a:rPr>
              <a:t>Imagen tomada de [1]</a:t>
            </a:r>
          </a:p>
        </p:txBody>
      </p:sp>
    </p:spTree>
    <p:extLst>
      <p:ext uri="{BB962C8B-B14F-4D97-AF65-F5344CB8AC3E}">
        <p14:creationId xmlns:p14="http://schemas.microsoft.com/office/powerpoint/2010/main" val="19215603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1C72FEC0-97C1-429A-9C2E-5957509EA9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0711" y="2811605"/>
            <a:ext cx="4995370" cy="1713072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D88113BB-1AB2-4A11-BBE5-197DFA28A402}"/>
              </a:ext>
            </a:extLst>
          </p:cNvPr>
          <p:cNvSpPr/>
          <p:nvPr/>
        </p:nvSpPr>
        <p:spPr>
          <a:xfrm>
            <a:off x="8086381" y="620352"/>
            <a:ext cx="1392264" cy="6031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800" b="1" dirty="0">
                <a:solidFill>
                  <a:schemeClr val="bg1"/>
                </a:solidFill>
              </a:rPr>
              <a:t>XSPH</a:t>
            </a:r>
          </a:p>
        </p:txBody>
      </p:sp>
      <p:grpSp>
        <p:nvGrpSpPr>
          <p:cNvPr id="7" name="Grupo 6">
            <a:extLst>
              <a:ext uri="{FF2B5EF4-FFF2-40B4-BE49-F238E27FC236}">
                <a16:creationId xmlns:a16="http://schemas.microsoft.com/office/drawing/2014/main" id="{D1A70F07-8F04-430B-A450-4F637CFE6B26}"/>
              </a:ext>
            </a:extLst>
          </p:cNvPr>
          <p:cNvGrpSpPr/>
          <p:nvPr/>
        </p:nvGrpSpPr>
        <p:grpSpPr>
          <a:xfrm>
            <a:off x="9260726" y="342227"/>
            <a:ext cx="2804876" cy="1000154"/>
            <a:chOff x="8900452" y="309167"/>
            <a:chExt cx="2804876" cy="1000154"/>
          </a:xfrm>
        </p:grpSpPr>
        <p:grpSp>
          <p:nvGrpSpPr>
            <p:cNvPr id="8" name="Grupo 7">
              <a:extLst>
                <a:ext uri="{FF2B5EF4-FFF2-40B4-BE49-F238E27FC236}">
                  <a16:creationId xmlns:a16="http://schemas.microsoft.com/office/drawing/2014/main" id="{C2F1F906-F8B0-4448-8EEE-301C87757644}"/>
                </a:ext>
              </a:extLst>
            </p:cNvPr>
            <p:cNvGrpSpPr/>
            <p:nvPr/>
          </p:nvGrpSpPr>
          <p:grpSpPr>
            <a:xfrm>
              <a:off x="8900452" y="309167"/>
              <a:ext cx="2804876" cy="1000154"/>
              <a:chOff x="501445" y="237452"/>
              <a:chExt cx="8259102" cy="1000154"/>
            </a:xfrm>
          </p:grpSpPr>
          <p:sp>
            <p:nvSpPr>
              <p:cNvPr id="10" name="Rectángulo 9">
                <a:extLst>
                  <a:ext uri="{FF2B5EF4-FFF2-40B4-BE49-F238E27FC236}">
                    <a16:creationId xmlns:a16="http://schemas.microsoft.com/office/drawing/2014/main" id="{83A24E50-899E-4C7A-8DFC-2B0FE3B6296D}"/>
                  </a:ext>
                </a:extLst>
              </p:cNvPr>
              <p:cNvSpPr/>
              <p:nvPr/>
            </p:nvSpPr>
            <p:spPr>
              <a:xfrm>
                <a:off x="3844418" y="237452"/>
                <a:ext cx="4916129" cy="81050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 dirty="0"/>
              </a:p>
            </p:txBody>
          </p:sp>
          <p:sp>
            <p:nvSpPr>
              <p:cNvPr id="11" name="Rectángulo: esquinas redondeadas 10">
                <a:extLst>
                  <a:ext uri="{FF2B5EF4-FFF2-40B4-BE49-F238E27FC236}">
                    <a16:creationId xmlns:a16="http://schemas.microsoft.com/office/drawing/2014/main" id="{7D5FEAA1-BA10-41A2-A46C-6ECD1E717AA8}"/>
                  </a:ext>
                </a:extLst>
              </p:cNvPr>
              <p:cNvSpPr/>
              <p:nvPr/>
            </p:nvSpPr>
            <p:spPr>
              <a:xfrm>
                <a:off x="501445" y="373626"/>
                <a:ext cx="7812993" cy="863980"/>
              </a:xfrm>
              <a:prstGeom prst="round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sp>
          <p:nvSpPr>
            <p:cNvPr id="9" name="Rectángulo 8">
              <a:extLst>
                <a:ext uri="{FF2B5EF4-FFF2-40B4-BE49-F238E27FC236}">
                  <a16:creationId xmlns:a16="http://schemas.microsoft.com/office/drawing/2014/main" id="{DE775C29-074C-43D4-B50E-8F112B24A4CC}"/>
                </a:ext>
              </a:extLst>
            </p:cNvPr>
            <p:cNvSpPr/>
            <p:nvPr/>
          </p:nvSpPr>
          <p:spPr>
            <a:xfrm>
              <a:off x="9419264" y="478324"/>
              <a:ext cx="1186543" cy="830997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r>
                <a:rPr lang="es-MX" sz="48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SPH</a:t>
              </a:r>
              <a:endParaRPr lang="es-ES" sz="480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13" name="Rectángulo 12">
            <a:extLst>
              <a:ext uri="{FF2B5EF4-FFF2-40B4-BE49-F238E27FC236}">
                <a16:creationId xmlns:a16="http://schemas.microsoft.com/office/drawing/2014/main" id="{DC4DBA75-2CD7-4D4A-8C48-E474E40C25B6}"/>
              </a:ext>
            </a:extLst>
          </p:cNvPr>
          <p:cNvSpPr/>
          <p:nvPr/>
        </p:nvSpPr>
        <p:spPr>
          <a:xfrm>
            <a:off x="738130" y="1467539"/>
            <a:ext cx="4748270" cy="440120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just"/>
            <a:r>
              <a:rPr lang="es-E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Cuando se modelan </a:t>
            </a:r>
            <a:r>
              <a:rPr lang="es-ES" sz="2800" u="sng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flujos compresibles</a:t>
            </a:r>
            <a:r>
              <a:rPr lang="es-E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pueden resultar problemas en las </a:t>
            </a:r>
            <a:r>
              <a:rPr lang="es-ES" sz="2800" u="sng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fronteras</a:t>
            </a:r>
            <a:r>
              <a:rPr lang="es-E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debido a diferencias grandes entre la velocidad de las partículas. Se añade una </a:t>
            </a:r>
            <a:r>
              <a:rPr lang="es-ES" sz="28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corrección a la velocidad de forma que el campo quede más suave</a:t>
            </a:r>
            <a:r>
              <a:rPr lang="es-E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evitando fenómenos no físicos.</a:t>
            </a:r>
            <a:endParaRPr lang="es-ES" sz="280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Marcador de número de diapositiva 13">
            <a:extLst>
              <a:ext uri="{FF2B5EF4-FFF2-40B4-BE49-F238E27FC236}">
                <a16:creationId xmlns:a16="http://schemas.microsoft.com/office/drawing/2014/main" id="{63D3E36A-4E58-40D4-8223-E74BEEFFD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F36C4-25FB-4520-B1BB-5AECC19F1EB2}" type="slidenum">
              <a:rPr lang="es-MX" sz="2000" smtClean="0"/>
              <a:t>8</a:t>
            </a:fld>
            <a:endParaRPr lang="es-MX" sz="2000" dirty="0"/>
          </a:p>
        </p:txBody>
      </p:sp>
    </p:spTree>
    <p:extLst>
      <p:ext uri="{BB962C8B-B14F-4D97-AF65-F5344CB8AC3E}">
        <p14:creationId xmlns:p14="http://schemas.microsoft.com/office/powerpoint/2010/main" val="22461703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D88113BB-1AB2-4A11-BBE5-197DFA28A402}"/>
              </a:ext>
            </a:extLst>
          </p:cNvPr>
          <p:cNvSpPr/>
          <p:nvPr/>
        </p:nvSpPr>
        <p:spPr>
          <a:xfrm>
            <a:off x="7194014" y="620352"/>
            <a:ext cx="2284631" cy="6031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800" b="1" dirty="0">
                <a:solidFill>
                  <a:schemeClr val="bg1"/>
                </a:solidFill>
              </a:rPr>
              <a:t>Turbulencia </a:t>
            </a:r>
          </a:p>
        </p:txBody>
      </p:sp>
      <p:grpSp>
        <p:nvGrpSpPr>
          <p:cNvPr id="7" name="Grupo 6">
            <a:extLst>
              <a:ext uri="{FF2B5EF4-FFF2-40B4-BE49-F238E27FC236}">
                <a16:creationId xmlns:a16="http://schemas.microsoft.com/office/drawing/2014/main" id="{D1A70F07-8F04-430B-A450-4F637CFE6B26}"/>
              </a:ext>
            </a:extLst>
          </p:cNvPr>
          <p:cNvGrpSpPr/>
          <p:nvPr/>
        </p:nvGrpSpPr>
        <p:grpSpPr>
          <a:xfrm>
            <a:off x="9260726" y="342227"/>
            <a:ext cx="2804876" cy="1000154"/>
            <a:chOff x="8900452" y="309167"/>
            <a:chExt cx="2804876" cy="1000154"/>
          </a:xfrm>
        </p:grpSpPr>
        <p:grpSp>
          <p:nvGrpSpPr>
            <p:cNvPr id="8" name="Grupo 7">
              <a:extLst>
                <a:ext uri="{FF2B5EF4-FFF2-40B4-BE49-F238E27FC236}">
                  <a16:creationId xmlns:a16="http://schemas.microsoft.com/office/drawing/2014/main" id="{C2F1F906-F8B0-4448-8EEE-301C87757644}"/>
                </a:ext>
              </a:extLst>
            </p:cNvPr>
            <p:cNvGrpSpPr/>
            <p:nvPr/>
          </p:nvGrpSpPr>
          <p:grpSpPr>
            <a:xfrm>
              <a:off x="8900452" y="309167"/>
              <a:ext cx="2804876" cy="1000154"/>
              <a:chOff x="501445" y="237452"/>
              <a:chExt cx="8259102" cy="1000154"/>
            </a:xfrm>
          </p:grpSpPr>
          <p:sp>
            <p:nvSpPr>
              <p:cNvPr id="10" name="Rectángulo 9">
                <a:extLst>
                  <a:ext uri="{FF2B5EF4-FFF2-40B4-BE49-F238E27FC236}">
                    <a16:creationId xmlns:a16="http://schemas.microsoft.com/office/drawing/2014/main" id="{83A24E50-899E-4C7A-8DFC-2B0FE3B6296D}"/>
                  </a:ext>
                </a:extLst>
              </p:cNvPr>
              <p:cNvSpPr/>
              <p:nvPr/>
            </p:nvSpPr>
            <p:spPr>
              <a:xfrm>
                <a:off x="3844418" y="237452"/>
                <a:ext cx="4916129" cy="81050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 dirty="0"/>
              </a:p>
            </p:txBody>
          </p:sp>
          <p:sp>
            <p:nvSpPr>
              <p:cNvPr id="11" name="Rectángulo: esquinas redondeadas 10">
                <a:extLst>
                  <a:ext uri="{FF2B5EF4-FFF2-40B4-BE49-F238E27FC236}">
                    <a16:creationId xmlns:a16="http://schemas.microsoft.com/office/drawing/2014/main" id="{7D5FEAA1-BA10-41A2-A46C-6ECD1E717AA8}"/>
                  </a:ext>
                </a:extLst>
              </p:cNvPr>
              <p:cNvSpPr/>
              <p:nvPr/>
            </p:nvSpPr>
            <p:spPr>
              <a:xfrm>
                <a:off x="501445" y="373626"/>
                <a:ext cx="7812993" cy="863980"/>
              </a:xfrm>
              <a:prstGeom prst="round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sp>
          <p:nvSpPr>
            <p:cNvPr id="9" name="Rectángulo 8">
              <a:extLst>
                <a:ext uri="{FF2B5EF4-FFF2-40B4-BE49-F238E27FC236}">
                  <a16:creationId xmlns:a16="http://schemas.microsoft.com/office/drawing/2014/main" id="{DE775C29-074C-43D4-B50E-8F112B24A4CC}"/>
                </a:ext>
              </a:extLst>
            </p:cNvPr>
            <p:cNvSpPr/>
            <p:nvPr/>
          </p:nvSpPr>
          <p:spPr>
            <a:xfrm>
              <a:off x="9419264" y="478324"/>
              <a:ext cx="1186543" cy="830997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r>
                <a:rPr lang="es-MX" sz="48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SPH</a:t>
              </a:r>
              <a:endParaRPr lang="es-ES" sz="480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pic>
        <p:nvPicPr>
          <p:cNvPr id="15" name="Imagen 14">
            <a:extLst>
              <a:ext uri="{FF2B5EF4-FFF2-40B4-BE49-F238E27FC236}">
                <a16:creationId xmlns:a16="http://schemas.microsoft.com/office/drawing/2014/main" id="{82A08B2E-9A9E-4F00-8277-65DE51F8CC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7648" y="1967118"/>
            <a:ext cx="7796704" cy="2923764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3DDD9B11-1CEB-4072-B871-BFFF9EA6212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207" r="4318"/>
          <a:stretch/>
        </p:blipFill>
        <p:spPr>
          <a:xfrm>
            <a:off x="6672823" y="1702225"/>
            <a:ext cx="4557995" cy="345355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D043F992-75A5-4322-919C-D610D99C76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979" y="3016915"/>
            <a:ext cx="4781663" cy="374793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6" name="Marcador de número de diapositiva 15">
            <a:extLst>
              <a:ext uri="{FF2B5EF4-FFF2-40B4-BE49-F238E27FC236}">
                <a16:creationId xmlns:a16="http://schemas.microsoft.com/office/drawing/2014/main" id="{F8B433C1-0CAC-470E-B307-1C6C3ECF6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F36C4-25FB-4520-B1BB-5AECC19F1EB2}" type="slidenum">
              <a:rPr lang="es-MX" sz="2000" smtClean="0"/>
              <a:t>9</a:t>
            </a:fld>
            <a:endParaRPr lang="es-MX" sz="2000" dirty="0"/>
          </a:p>
        </p:txBody>
      </p:sp>
    </p:spTree>
    <p:extLst>
      <p:ext uri="{BB962C8B-B14F-4D97-AF65-F5344CB8AC3E}">
        <p14:creationId xmlns:p14="http://schemas.microsoft.com/office/powerpoint/2010/main" val="159994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528</TotalTime>
  <Words>784</Words>
  <Application>Microsoft Office PowerPoint</Application>
  <PresentationFormat>Panorámica</PresentationFormat>
  <Paragraphs>121</Paragraphs>
  <Slides>17</Slides>
  <Notes>0</Notes>
  <HiddenSlides>0</HiddenSlides>
  <MMClips>5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Cambria Math</vt:lpstr>
      <vt:lpstr>Wingdings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daniel estrada acevedo</dc:creator>
  <cp:lastModifiedBy>daniel estrada acevedo</cp:lastModifiedBy>
  <cp:revision>30</cp:revision>
  <dcterms:created xsi:type="dcterms:W3CDTF">2020-08-07T00:39:28Z</dcterms:created>
  <dcterms:modified xsi:type="dcterms:W3CDTF">2020-08-07T09:28:17Z</dcterms:modified>
</cp:coreProperties>
</file>

<file path=docProps/thumbnail.jpeg>
</file>